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21"/>
  </p:notesMasterIdLst>
  <p:sldIdLst>
    <p:sldId id="392" r:id="rId2"/>
    <p:sldId id="416" r:id="rId3"/>
    <p:sldId id="393" r:id="rId4"/>
    <p:sldId id="395" r:id="rId5"/>
    <p:sldId id="396" r:id="rId6"/>
    <p:sldId id="398" r:id="rId7"/>
    <p:sldId id="397" r:id="rId8"/>
    <p:sldId id="399" r:id="rId9"/>
    <p:sldId id="417" r:id="rId10"/>
    <p:sldId id="418" r:id="rId11"/>
    <p:sldId id="419" r:id="rId12"/>
    <p:sldId id="420" r:id="rId13"/>
    <p:sldId id="421" r:id="rId14"/>
    <p:sldId id="422" r:id="rId15"/>
    <p:sldId id="424" r:id="rId16"/>
    <p:sldId id="423" r:id="rId17"/>
    <p:sldId id="425" r:id="rId18"/>
    <p:sldId id="426" r:id="rId19"/>
    <p:sldId id="427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90"/>
    <a:srgbClr val="1D3176"/>
    <a:srgbClr val="2F5597"/>
    <a:srgbClr val="8FAADC"/>
    <a:srgbClr val="31681E"/>
    <a:srgbClr val="477A2E"/>
    <a:srgbClr val="58A539"/>
    <a:srgbClr val="DCEFD5"/>
    <a:srgbClr val="1F4113"/>
    <a:srgbClr val="D5F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2000" autoAdjust="0"/>
  </p:normalViewPr>
  <p:slideViewPr>
    <p:cSldViewPr snapToGrid="0">
      <p:cViewPr varScale="1">
        <p:scale>
          <a:sx n="58" d="100"/>
          <a:sy n="58" d="100"/>
        </p:scale>
        <p:origin x="808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0A98B-92B9-4661-8148-70A28B87BFA7}" type="datetimeFigureOut">
              <a:rPr lang="es-ES" smtClean="0"/>
              <a:t>19/11/2019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0EC59-92A8-49D9-A266-1F666DA847F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9826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0EC59-92A8-49D9-A266-1F666DA847F6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4741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0EC59-92A8-49D9-A266-1F666DA847F6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7268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SC2017-First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 userDrawn="1"/>
        </p:nvSpPr>
        <p:spPr>
          <a:xfrm>
            <a:off x="3773489" y="6095692"/>
            <a:ext cx="8418512" cy="48753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11610" y="1631730"/>
            <a:ext cx="6702593" cy="299882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200" b="1">
                <a:solidFill>
                  <a:srgbClr val="004890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11610" y="4900141"/>
            <a:ext cx="6702593" cy="822742"/>
          </a:xfrm>
          <a:prstGeom prst="rect">
            <a:avLst/>
          </a:prstGeom>
          <a:noFill/>
          <a:effectLst/>
        </p:spPr>
        <p:txBody>
          <a:bodyPr anchor="ctr"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</a:t>
            </a:r>
            <a:r>
              <a:rPr lang="es-ES" dirty="0" err="1"/>
              <a:t>click</a:t>
            </a:r>
            <a:r>
              <a:rPr lang="es-ES" dirty="0"/>
              <a:t> aquí para modificar el subtítulo</a:t>
            </a:r>
          </a:p>
        </p:txBody>
      </p:sp>
      <p:sp>
        <p:nvSpPr>
          <p:cNvPr id="13" name="Rectángulo 12"/>
          <p:cNvSpPr/>
          <p:nvPr userDrawn="1"/>
        </p:nvSpPr>
        <p:spPr>
          <a:xfrm>
            <a:off x="1" y="6095692"/>
            <a:ext cx="3759199" cy="487533"/>
          </a:xfrm>
          <a:prstGeom prst="rect">
            <a:avLst/>
          </a:prstGeom>
          <a:solidFill>
            <a:srgbClr val="00489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>
              <a:solidFill>
                <a:schemeClr val="bg1"/>
              </a:solidFill>
            </a:endParaRPr>
          </a:p>
        </p:txBody>
      </p:sp>
      <p:sp>
        <p:nvSpPr>
          <p:cNvPr id="15" name="Marcador de texto 14"/>
          <p:cNvSpPr>
            <a:spLocks noGrp="1"/>
          </p:cNvSpPr>
          <p:nvPr>
            <p:ph type="body" sz="quarter" idx="10" hasCustomPrompt="1"/>
          </p:nvPr>
        </p:nvSpPr>
        <p:spPr>
          <a:xfrm>
            <a:off x="325972" y="6095692"/>
            <a:ext cx="3255433" cy="48753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 err="1"/>
              <a:t>day</a:t>
            </a:r>
            <a:r>
              <a:rPr lang="es-ES" dirty="0"/>
              <a:t>/</a:t>
            </a:r>
            <a:r>
              <a:rPr lang="es-ES" dirty="0" err="1"/>
              <a:t>month</a:t>
            </a:r>
            <a:r>
              <a:rPr lang="es-ES" dirty="0"/>
              <a:t>/</a:t>
            </a:r>
            <a:r>
              <a:rPr lang="es-ES" dirty="0" err="1"/>
              <a:t>year</a:t>
            </a:r>
            <a:endParaRPr lang="es-ES" dirty="0"/>
          </a:p>
        </p:txBody>
      </p:sp>
      <p:sp>
        <p:nvSpPr>
          <p:cNvPr id="17" name="Marcador de texto 16"/>
          <p:cNvSpPr>
            <a:spLocks noGrp="1"/>
          </p:cNvSpPr>
          <p:nvPr>
            <p:ph type="body" sz="quarter" idx="11" hasCustomPrompt="1"/>
          </p:nvPr>
        </p:nvSpPr>
        <p:spPr>
          <a:xfrm>
            <a:off x="4511606" y="6095691"/>
            <a:ext cx="6702595" cy="4875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>
                <a:solidFill>
                  <a:srgbClr val="004890"/>
                </a:solidFill>
              </a:defRPr>
            </a:lvl1pPr>
          </a:lstStyle>
          <a:p>
            <a:pPr lvl="0"/>
            <a:r>
              <a:rPr lang="es-ES" dirty="0" err="1"/>
              <a:t>Venue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33810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CABC3EE6-DB83-41DD-A69E-13955D757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803" y="158900"/>
            <a:ext cx="11235584" cy="8383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500" b="1">
                <a:solidFill>
                  <a:srgbClr val="004890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B3E8DBF-D34A-4300-8AF1-4DDD6F0112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03" y="1215072"/>
            <a:ext cx="11235584" cy="4910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0070C0"/>
              </a:buClr>
              <a:defRPr/>
            </a:lvl1pPr>
            <a:lvl2pPr>
              <a:buClr>
                <a:srgbClr val="0070C0"/>
              </a:buClr>
              <a:defRPr/>
            </a:lvl2pPr>
            <a:lvl3pPr>
              <a:buClr>
                <a:srgbClr val="0070C0"/>
              </a:buClr>
              <a:defRPr/>
            </a:lvl3pPr>
            <a:lvl4pPr>
              <a:buClr>
                <a:srgbClr val="0070C0"/>
              </a:buClr>
              <a:defRPr/>
            </a:lvl4pPr>
            <a:lvl5pPr>
              <a:buClr>
                <a:srgbClr val="0070C0"/>
              </a:buClr>
              <a:defRPr/>
            </a:lvl5pPr>
          </a:lstStyle>
          <a:p>
            <a:pPr lvl="0"/>
            <a:r>
              <a:rPr lang="es-ES" dirty="0"/>
              <a:t>Editar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pic>
        <p:nvPicPr>
          <p:cNvPr id="6" name="Imagen 7">
            <a:extLst>
              <a:ext uri="{FF2B5EF4-FFF2-40B4-BE49-F238E27FC236}">
                <a16:creationId xmlns:a16="http://schemas.microsoft.com/office/drawing/2014/main" id="{32D8D85B-7F48-48C3-BFA5-9D6567DB7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09" y="6232144"/>
            <a:ext cx="187642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9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C2017-Last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 userDrawn="1"/>
        </p:nvSpPr>
        <p:spPr>
          <a:xfrm>
            <a:off x="3773489" y="6095692"/>
            <a:ext cx="8418512" cy="48753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/>
          </a:p>
        </p:txBody>
      </p:sp>
      <p:sp>
        <p:nvSpPr>
          <p:cNvPr id="13" name="Rectángulo 12"/>
          <p:cNvSpPr/>
          <p:nvPr userDrawn="1"/>
        </p:nvSpPr>
        <p:spPr>
          <a:xfrm>
            <a:off x="1" y="6095692"/>
            <a:ext cx="3759199" cy="487533"/>
          </a:xfrm>
          <a:prstGeom prst="rect">
            <a:avLst/>
          </a:prstGeom>
          <a:solidFill>
            <a:srgbClr val="00489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>
              <a:solidFill>
                <a:schemeClr val="bg1"/>
              </a:solidFill>
            </a:endParaRPr>
          </a:p>
        </p:txBody>
      </p:sp>
      <p:sp>
        <p:nvSpPr>
          <p:cNvPr id="17" name="Marcador de texto 16"/>
          <p:cNvSpPr>
            <a:spLocks noGrp="1"/>
          </p:cNvSpPr>
          <p:nvPr>
            <p:ph type="body" sz="quarter" idx="11" hasCustomPrompt="1"/>
          </p:nvPr>
        </p:nvSpPr>
        <p:spPr>
          <a:xfrm>
            <a:off x="4511606" y="6095691"/>
            <a:ext cx="6702595" cy="48753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rgbClr val="004890"/>
                </a:solidFill>
              </a:defRPr>
            </a:lvl1pPr>
          </a:lstStyle>
          <a:p>
            <a:pPr lvl="0"/>
            <a:r>
              <a:rPr lang="es-ES" dirty="0"/>
              <a:t>Email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921D95-08A2-42CB-A38E-0D20F4E6500A}"/>
              </a:ext>
            </a:extLst>
          </p:cNvPr>
          <p:cNvSpPr txBox="1"/>
          <p:nvPr userDrawn="1"/>
        </p:nvSpPr>
        <p:spPr>
          <a:xfrm>
            <a:off x="4691141" y="1851778"/>
            <a:ext cx="65832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s-ES" sz="9600" b="0" i="0" u="none" strike="noStrike" kern="1200" cap="none" spc="0" normalizeH="0" baseline="0" noProof="0" dirty="0" err="1">
                <a:ln>
                  <a:noFill/>
                </a:ln>
                <a:solidFill>
                  <a:srgbClr val="00489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Thank</a:t>
            </a:r>
            <a:r>
              <a:rPr kumimoji="0" lang="es-ES" sz="9600" b="0" i="0" u="none" strike="noStrike" kern="1200" cap="none" spc="0" normalizeH="0" baseline="0" noProof="0" dirty="0">
                <a:ln>
                  <a:noFill/>
                </a:ln>
                <a:solidFill>
                  <a:srgbClr val="00489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es-ES" sz="9600" b="0" i="0" u="none" strike="noStrike" kern="1200" cap="none" spc="0" normalizeH="0" baseline="0" noProof="0" dirty="0" err="1">
                <a:ln>
                  <a:noFill/>
                </a:ln>
                <a:solidFill>
                  <a:srgbClr val="00489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you</a:t>
            </a:r>
            <a:r>
              <a:rPr kumimoji="0" lang="es-ES" sz="9600" b="0" i="0" u="none" strike="noStrike" kern="1200" cap="none" spc="0" normalizeH="0" baseline="0" noProof="0" dirty="0">
                <a:ln>
                  <a:noFill/>
                </a:ln>
                <a:solidFill>
                  <a:srgbClr val="00489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lang="en-US" sz="9600" b="0" dirty="0">
              <a:solidFill>
                <a:srgbClr val="0048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45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7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4" r:id="rId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4.emf"/><Relationship Id="rId4" Type="http://schemas.openxmlformats.org/officeDocument/2006/relationships/image" Target="../media/image2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8653D-3A82-414A-96F9-A769D2BBF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1610" y="1631730"/>
            <a:ext cx="7210337" cy="2998826"/>
          </a:xfrm>
        </p:spPr>
        <p:txBody>
          <a:bodyPr>
            <a:normAutofit/>
          </a:bodyPr>
          <a:lstStyle/>
          <a:p>
            <a:r>
              <a:rPr lang="en-US" sz="4800" dirty="0"/>
              <a:t>Natural and anthropogenic contributions to                   mineral dust aerosol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0A1D87-9C76-4466-B258-D1004816C2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1610" y="4770783"/>
            <a:ext cx="7510343" cy="9521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800" dirty="0"/>
              <a:t>Martina Klose, Carlos Pérez García-Pando,          Paul </a:t>
            </a:r>
            <a:r>
              <a:rPr lang="en-US" sz="2800" dirty="0" err="1"/>
              <a:t>Ginoux</a:t>
            </a:r>
            <a:r>
              <a:rPr lang="en-US" sz="2800" dirty="0"/>
              <a:t>, Ron Miller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FFCFE-ECCA-4686-8688-53694FB4DC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19/11/2019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4B789E-EC6E-4B44-9A97-0E70FE6B66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41423" y="6095691"/>
            <a:ext cx="6702595" cy="487533"/>
          </a:xfrm>
        </p:spPr>
        <p:txBody>
          <a:bodyPr>
            <a:normAutofit/>
          </a:bodyPr>
          <a:lstStyle/>
          <a:p>
            <a:r>
              <a:rPr lang="en-US" dirty="0" err="1"/>
              <a:t>Staubtag</a:t>
            </a:r>
            <a:r>
              <a:rPr lang="en-US" dirty="0"/>
              <a:t> 2019, Karlsruhe</a:t>
            </a:r>
          </a:p>
        </p:txBody>
      </p:sp>
    </p:spTree>
    <p:extLst>
      <p:ext uri="{BB962C8B-B14F-4D97-AF65-F5344CB8AC3E}">
        <p14:creationId xmlns:p14="http://schemas.microsoft.com/office/powerpoint/2010/main" val="1944465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685ED1-30A9-40C5-86B2-07AE2855F5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246" y="3559020"/>
            <a:ext cx="5229300" cy="24836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A6EEF2-AD88-463E-A00C-B8151812F0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044" y="3546670"/>
            <a:ext cx="5247732" cy="25023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6FC3DC2-8D85-47CA-933F-BAFA01B034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416" y="1056318"/>
            <a:ext cx="10512792" cy="24836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D76F0B-2AF1-4317-915A-C27E98824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Dust optical depth – MODIS and MONARCH (boreal spring)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503B36-CD67-4D9F-B00E-54DC84F9A9BB}"/>
              </a:ext>
            </a:extLst>
          </p:cNvPr>
          <p:cNvSpPr txBox="1"/>
          <p:nvPr/>
        </p:nvSpPr>
        <p:spPr>
          <a:xfrm>
            <a:off x="10383308" y="2926044"/>
            <a:ext cx="1659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MODIS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262B4E-B154-46D5-91D9-CD27134C2F66}"/>
              </a:ext>
            </a:extLst>
          </p:cNvPr>
          <p:cNvSpPr txBox="1"/>
          <p:nvPr/>
        </p:nvSpPr>
        <p:spPr>
          <a:xfrm>
            <a:off x="5372705" y="2926043"/>
            <a:ext cx="1659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EXP3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A952D6-6088-4F3E-A14C-11E354F5CABD}"/>
              </a:ext>
            </a:extLst>
          </p:cNvPr>
          <p:cNvSpPr txBox="1"/>
          <p:nvPr/>
        </p:nvSpPr>
        <p:spPr>
          <a:xfrm>
            <a:off x="5393125" y="5441009"/>
            <a:ext cx="1659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EXP3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F0479A-1FC4-4E6B-A781-11D7A72EF089}"/>
              </a:ext>
            </a:extLst>
          </p:cNvPr>
          <p:cNvSpPr txBox="1"/>
          <p:nvPr/>
        </p:nvSpPr>
        <p:spPr>
          <a:xfrm>
            <a:off x="10627803" y="5424504"/>
            <a:ext cx="1659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EXP5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AF58EB2-DF01-471C-AAEA-EBB78CE42B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9658" y="6111330"/>
            <a:ext cx="4265031" cy="53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15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970CC00-6D3C-43C8-9728-B9616911D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915" y="858339"/>
            <a:ext cx="7848000" cy="37254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BF8FD-BDF2-4199-8DAD-6B5F1F753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of occurrence – MODIS and MONARCH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45FD-E6F3-4317-8ED5-97EF834EBE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3204" y="5327101"/>
            <a:ext cx="8796155" cy="1430103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Comparison with MODIS helps to </a:t>
            </a:r>
            <a:r>
              <a:rPr lang="en-US" sz="2400" b="1" dirty="0"/>
              <a:t>evaluate source activity </a:t>
            </a:r>
            <a:r>
              <a:rPr lang="en-US" sz="2400" dirty="0"/>
              <a:t>in terms of both </a:t>
            </a:r>
            <a:r>
              <a:rPr lang="en-US" sz="2400" b="1" dirty="0"/>
              <a:t>area and intensity</a:t>
            </a:r>
            <a:endParaRPr lang="en-US" sz="2400" dirty="0"/>
          </a:p>
          <a:p>
            <a:pPr>
              <a:spcBef>
                <a:spcPts val="600"/>
              </a:spcBef>
            </a:pPr>
            <a:r>
              <a:rPr lang="en-US" sz="2400" dirty="0"/>
              <a:t>Good agreement; overestimation over NE Africa in summer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E10259-7216-4DD2-B1CD-BBFE8DEEA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835" y="4629877"/>
            <a:ext cx="3682350" cy="456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4930CC-3034-41C6-A64A-820B75867EE0}"/>
              </a:ext>
            </a:extLst>
          </p:cNvPr>
          <p:cNvSpPr txBox="1"/>
          <p:nvPr/>
        </p:nvSpPr>
        <p:spPr>
          <a:xfrm>
            <a:off x="5266093" y="2217809"/>
            <a:ext cx="1659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EXP3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9B3DB0-6864-4ED8-8118-14DA0AB81B1F}"/>
              </a:ext>
            </a:extLst>
          </p:cNvPr>
          <p:cNvSpPr txBox="1"/>
          <p:nvPr/>
        </p:nvSpPr>
        <p:spPr>
          <a:xfrm>
            <a:off x="5258747" y="4071423"/>
            <a:ext cx="1659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EXP3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23F908-986D-4759-B654-8B8E05CA471A}"/>
              </a:ext>
            </a:extLst>
          </p:cNvPr>
          <p:cNvSpPr txBox="1"/>
          <p:nvPr/>
        </p:nvSpPr>
        <p:spPr>
          <a:xfrm>
            <a:off x="9006361" y="2213633"/>
            <a:ext cx="1659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MODIS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829D64-09EE-4024-881B-288C9B1A75E2}"/>
              </a:ext>
            </a:extLst>
          </p:cNvPr>
          <p:cNvSpPr txBox="1"/>
          <p:nvPr/>
        </p:nvSpPr>
        <p:spPr>
          <a:xfrm>
            <a:off x="8999014" y="4077622"/>
            <a:ext cx="1659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MODIS</a:t>
            </a:r>
          </a:p>
        </p:txBody>
      </p:sp>
    </p:spTree>
    <p:extLst>
      <p:ext uri="{BB962C8B-B14F-4D97-AF65-F5344CB8AC3E}">
        <p14:creationId xmlns:p14="http://schemas.microsoft.com/office/powerpoint/2010/main" val="1687533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9772B65-ACE6-4132-8642-65697D6BAF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t="10607" r="6984" b="3842"/>
          <a:stretch/>
        </p:blipFill>
        <p:spPr>
          <a:xfrm>
            <a:off x="7820308" y="2182203"/>
            <a:ext cx="3941130" cy="19378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9F5A594-BC81-4591-ADC4-EB613522F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647" y="2199234"/>
            <a:ext cx="3548057" cy="3535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C1091D-4B1B-4906-8F64-FEC992CAC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212" y="2212611"/>
            <a:ext cx="3708000" cy="35218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D53E8B-8A4C-4F66-B5FD-9D198F45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8900"/>
            <a:ext cx="12191999" cy="838397"/>
          </a:xfrm>
        </p:spPr>
        <p:txBody>
          <a:bodyPr/>
          <a:lstStyle/>
          <a:p>
            <a:r>
              <a:rPr lang="en-US" dirty="0"/>
              <a:t>Frequency of occurrence – MODIS and MONARCH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345A0D-A45C-4EBE-BDB7-A7EBBEF18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03" y="1215072"/>
            <a:ext cx="7648201" cy="4910425"/>
          </a:xfrm>
        </p:spPr>
        <p:txBody>
          <a:bodyPr>
            <a:normAutofit/>
          </a:bodyPr>
          <a:lstStyle/>
          <a:p>
            <a:r>
              <a:rPr lang="en-US" sz="2400" dirty="0"/>
              <a:t>Extent of anthropogenic source area determines seasonal variation of anthropogenic dust contribution </a:t>
            </a:r>
          </a:p>
          <a:p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D72FE3-6AB7-4729-B8C6-78257302D1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1820" y="5896893"/>
            <a:ext cx="3682350" cy="456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A4E4302-D21E-4E8E-8584-87512EB64A96}"/>
              </a:ext>
            </a:extLst>
          </p:cNvPr>
          <p:cNvSpPr txBox="1"/>
          <p:nvPr/>
        </p:nvSpPr>
        <p:spPr>
          <a:xfrm>
            <a:off x="3424709" y="3454365"/>
            <a:ext cx="929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EXP3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7377CA-8D6C-4D83-9771-713D8122EAC0}"/>
              </a:ext>
            </a:extLst>
          </p:cNvPr>
          <p:cNvSpPr txBox="1"/>
          <p:nvPr/>
        </p:nvSpPr>
        <p:spPr>
          <a:xfrm>
            <a:off x="6976473" y="5224902"/>
            <a:ext cx="929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EXP5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CC82B6-F177-4014-B2CE-4FEF50F226D1}"/>
              </a:ext>
            </a:extLst>
          </p:cNvPr>
          <p:cNvSpPr txBox="1"/>
          <p:nvPr/>
        </p:nvSpPr>
        <p:spPr>
          <a:xfrm>
            <a:off x="6976473" y="3468110"/>
            <a:ext cx="929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EXP5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04D0BD-0C53-4DD7-AE55-87ECB54C8DA0}"/>
              </a:ext>
            </a:extLst>
          </p:cNvPr>
          <p:cNvSpPr txBox="1"/>
          <p:nvPr/>
        </p:nvSpPr>
        <p:spPr>
          <a:xfrm>
            <a:off x="3410230" y="5215831"/>
            <a:ext cx="929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EXP3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FF4CD91-F070-420C-B435-2CCD00201A9D}"/>
              </a:ext>
            </a:extLst>
          </p:cNvPr>
          <p:cNvSpPr/>
          <p:nvPr/>
        </p:nvSpPr>
        <p:spPr>
          <a:xfrm>
            <a:off x="6145846" y="4452971"/>
            <a:ext cx="365125" cy="4191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85F78EB-EB3D-4C93-9AB8-51219F96B53B}"/>
              </a:ext>
            </a:extLst>
          </p:cNvPr>
          <p:cNvSpPr/>
          <p:nvPr/>
        </p:nvSpPr>
        <p:spPr>
          <a:xfrm>
            <a:off x="2601795" y="4452970"/>
            <a:ext cx="365125" cy="4191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BA4C869-1B3D-4CC7-A586-5303E5CB2ACB}"/>
              </a:ext>
            </a:extLst>
          </p:cNvPr>
          <p:cNvSpPr txBox="1"/>
          <p:nvPr/>
        </p:nvSpPr>
        <p:spPr>
          <a:xfrm>
            <a:off x="8203354" y="2231352"/>
            <a:ext cx="2424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EXP3 – Middle East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795D3B6-D70D-4D65-BB9A-DBA530CCCA36}"/>
              </a:ext>
            </a:extLst>
          </p:cNvPr>
          <p:cNvSpPr/>
          <p:nvPr/>
        </p:nvSpPr>
        <p:spPr>
          <a:xfrm>
            <a:off x="8390370" y="3854942"/>
            <a:ext cx="3309183" cy="23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9E7C42B-ABBF-4826-A68C-1C1C4C8AF4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0" t="10629" r="7289" b="3936"/>
          <a:stretch/>
        </p:blipFill>
        <p:spPr>
          <a:xfrm>
            <a:off x="7820308" y="3913880"/>
            <a:ext cx="3960000" cy="19467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876301D-B2B8-4CC1-8790-6D5D66AF7D7B}"/>
              </a:ext>
            </a:extLst>
          </p:cNvPr>
          <p:cNvSpPr txBox="1"/>
          <p:nvPr/>
        </p:nvSpPr>
        <p:spPr>
          <a:xfrm>
            <a:off x="8189261" y="3992333"/>
            <a:ext cx="2424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EXP5 – Middle East</a:t>
            </a:r>
          </a:p>
        </p:txBody>
      </p:sp>
    </p:spTree>
    <p:extLst>
      <p:ext uri="{BB962C8B-B14F-4D97-AF65-F5344CB8AC3E}">
        <p14:creationId xmlns:p14="http://schemas.microsoft.com/office/powerpoint/2010/main" val="285088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2" grpId="0" animBg="1"/>
      <p:bldP spid="25" grpId="0" animBg="1"/>
      <p:bldP spid="3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DBE4F-8CF1-4529-A7FF-9DFA4EC1B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Anthropogenic dust emission – preliminary results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70B95FF-6AE3-4B93-8E56-7A2F54F4B761}"/>
              </a:ext>
            </a:extLst>
          </p:cNvPr>
          <p:cNvSpPr txBox="1">
            <a:spLocks/>
          </p:cNvSpPr>
          <p:nvPr/>
        </p:nvSpPr>
        <p:spPr>
          <a:xfrm>
            <a:off x="1690576" y="4463556"/>
            <a:ext cx="10009811" cy="19839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b="1" dirty="0"/>
              <a:t>Global anthropogenic fraction about ~3% </a:t>
            </a:r>
            <a:r>
              <a:rPr lang="en-US" sz="2000" dirty="0"/>
              <a:t>when using emission scheme from </a:t>
            </a:r>
            <a:r>
              <a:rPr lang="en-US" sz="2000" i="1" dirty="0" err="1"/>
              <a:t>Ginoux</a:t>
            </a:r>
            <a:r>
              <a:rPr lang="en-US" sz="2000" i="1" dirty="0"/>
              <a:t> et al. </a:t>
            </a:r>
            <a:r>
              <a:rPr lang="en-US" sz="2000" dirty="0"/>
              <a:t>(2001)  and HYDE 3.2.1 cropland and pasture (EXP3)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Consideration of rangeland in anthropogenic fraction leads to </a:t>
            </a:r>
            <a:r>
              <a:rPr lang="en-US" sz="2000" b="1" dirty="0"/>
              <a:t>~22%</a:t>
            </a:r>
            <a:r>
              <a:rPr lang="en-US" sz="2000" dirty="0"/>
              <a:t>, similar to that using HYDE 2 (cropland and pasture) </a:t>
            </a:r>
            <a:r>
              <a:rPr lang="en-US" sz="2000" dirty="0">
                <a:sym typeface="Wingdings" panose="05000000000000000000" pitchFamily="2" charset="2"/>
              </a:rPr>
              <a:t> </a:t>
            </a:r>
            <a:r>
              <a:rPr lang="en-US" sz="2000" b="1" dirty="0">
                <a:sym typeface="Wingdings" panose="05000000000000000000" pitchFamily="2" charset="2"/>
              </a:rPr>
              <a:t>large uncertainty due to anthropogenic area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ym typeface="Wingdings" panose="05000000000000000000" pitchFamily="2" charset="2"/>
              </a:rPr>
              <a:t>Ongoing: Tests using </a:t>
            </a:r>
            <a:r>
              <a:rPr lang="en-US" sz="2000" b="1" dirty="0">
                <a:sym typeface="Wingdings" panose="05000000000000000000" pitchFamily="2" charset="2"/>
              </a:rPr>
              <a:t>different emission schemes </a:t>
            </a:r>
            <a:r>
              <a:rPr lang="en-US" sz="2000" dirty="0">
                <a:sym typeface="Wingdings" panose="05000000000000000000" pitchFamily="2" charset="2"/>
              </a:rPr>
              <a:t>(EXP6: Shao, 2004; EXP7: </a:t>
            </a:r>
            <a:r>
              <a:rPr lang="en-US" sz="2000" dirty="0" err="1">
                <a:sym typeface="Wingdings" panose="05000000000000000000" pitchFamily="2" charset="2"/>
              </a:rPr>
              <a:t>Kok</a:t>
            </a:r>
            <a:r>
              <a:rPr lang="en-US" sz="2000" dirty="0">
                <a:sym typeface="Wingdings" panose="05000000000000000000" pitchFamily="2" charset="2"/>
              </a:rPr>
              <a:t> et al., 2014) will provide additional </a:t>
            </a:r>
            <a:r>
              <a:rPr lang="en-US" sz="2000" b="1" dirty="0">
                <a:sym typeface="Wingdings" panose="05000000000000000000" pitchFamily="2" charset="2"/>
              </a:rPr>
              <a:t>insight into variability</a:t>
            </a:r>
            <a:endParaRPr lang="en-US" sz="2000" b="1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69DA9F3-4ADD-4ECE-95B7-F6CDB13C1B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1" t="17667" r="7610" b="17287"/>
          <a:stretch/>
        </p:blipFill>
        <p:spPr>
          <a:xfrm>
            <a:off x="3008007" y="893455"/>
            <a:ext cx="6175986" cy="3405011"/>
          </a:xfrm>
        </p:spPr>
      </p:pic>
    </p:spTree>
    <p:extLst>
      <p:ext uri="{BB962C8B-B14F-4D97-AF65-F5344CB8AC3E}">
        <p14:creationId xmlns:p14="http://schemas.microsoft.com/office/powerpoint/2010/main" val="529443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6D464-7770-4C28-9BFF-D767DF755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Regional anthropogenic contributions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B30FBC-2D7A-4C72-8411-D29988E42B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789" y="997297"/>
            <a:ext cx="6776462" cy="50842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139909" y="1886655"/>
            <a:ext cx="1667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Exp5 </a:t>
            </a:r>
            <a:endParaRPr lang="en-US" b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7205746-75F2-42E2-8B52-3B075463F1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03" y="1311157"/>
            <a:ext cx="5472427" cy="310160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C07499-59FB-4B95-82CD-0C9D3798B35B}"/>
              </a:ext>
            </a:extLst>
          </p:cNvPr>
          <p:cNvSpPr/>
          <p:nvPr/>
        </p:nvSpPr>
        <p:spPr>
          <a:xfrm>
            <a:off x="5266061" y="4197426"/>
            <a:ext cx="747474" cy="396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17B854-AB19-4212-BF4B-282755A0C92A}"/>
              </a:ext>
            </a:extLst>
          </p:cNvPr>
          <p:cNvSpPr txBox="1">
            <a:spLocks/>
          </p:cNvSpPr>
          <p:nvPr/>
        </p:nvSpPr>
        <p:spPr>
          <a:xfrm>
            <a:off x="734884" y="4554883"/>
            <a:ext cx="5472428" cy="1983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indent="-363538"/>
            <a:r>
              <a:rPr lang="en-US" sz="2200" dirty="0"/>
              <a:t>Typical low-emission areas have largest contributions of anthropogenic dust</a:t>
            </a:r>
          </a:p>
          <a:p>
            <a:pPr marL="363538" indent="-363538"/>
            <a:r>
              <a:rPr lang="en-US" sz="2200" dirty="0"/>
              <a:t>Anthropogenic emission fractions: </a:t>
            </a:r>
          </a:p>
          <a:p>
            <a:pPr marL="363538" indent="-363538">
              <a:buNone/>
            </a:pPr>
            <a:r>
              <a:rPr lang="en-US" sz="2200" dirty="0"/>
              <a:t>	NAFR 12%; MEAS 40%: NEAS 44%</a:t>
            </a:r>
          </a:p>
          <a:p>
            <a:pPr marL="176213" indent="-176213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8511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4224291-605D-49F1-A5A4-052788C2B981}"/>
              </a:ext>
            </a:extLst>
          </p:cNvPr>
          <p:cNvGrpSpPr/>
          <p:nvPr/>
        </p:nvGrpSpPr>
        <p:grpSpPr>
          <a:xfrm>
            <a:off x="0" y="578098"/>
            <a:ext cx="6936464" cy="5354197"/>
            <a:chOff x="0" y="578098"/>
            <a:chExt cx="6936464" cy="535419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5704C63-4EA1-4D89-9AC7-5EC08FCE9F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9"/>
            <a:stretch/>
          </p:blipFill>
          <p:spPr>
            <a:xfrm>
              <a:off x="0" y="578098"/>
              <a:ext cx="6936464" cy="5354197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ECF1737-E6B8-4151-AD40-C790CAB93DFD}"/>
                </a:ext>
              </a:extLst>
            </p:cNvPr>
            <p:cNvSpPr txBox="1"/>
            <p:nvPr/>
          </p:nvSpPr>
          <p:spPr>
            <a:xfrm flipH="1">
              <a:off x="2602128" y="969468"/>
              <a:ext cx="8119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total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46D464-7770-4C28-9BFF-D767DF755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Regional anthropogenic contributions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84119" y="1097026"/>
            <a:ext cx="652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Exp5 </a:t>
            </a:r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07F4D5-BB11-45A8-B36D-83B1B2C31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1480" y="946012"/>
            <a:ext cx="4796742" cy="31505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AFDE4C-C8C5-4E61-8B77-4BF64FD357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1480" y="3680752"/>
            <a:ext cx="4796742" cy="31280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0A1F6C7-CE38-4FBF-99AE-0C97C922F703}"/>
              </a:ext>
            </a:extLst>
          </p:cNvPr>
          <p:cNvSpPr txBox="1"/>
          <p:nvPr/>
        </p:nvSpPr>
        <p:spPr>
          <a:xfrm>
            <a:off x="10495847" y="2885864"/>
            <a:ext cx="652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Exp5 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94E238-D3C0-4677-B725-6F7B59A9400E}"/>
              </a:ext>
            </a:extLst>
          </p:cNvPr>
          <p:cNvSpPr txBox="1"/>
          <p:nvPr/>
        </p:nvSpPr>
        <p:spPr>
          <a:xfrm>
            <a:off x="10495847" y="5619349"/>
            <a:ext cx="652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Exp5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5464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FB765-FF71-422F-90F4-CEF91C41A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Anthropogenic dust effects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E12AE-F75F-4BAC-BF73-99B90B0860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8530" y="5135081"/>
            <a:ext cx="11235584" cy="1333160"/>
          </a:xfrm>
        </p:spPr>
        <p:txBody>
          <a:bodyPr>
            <a:normAutofit/>
          </a:bodyPr>
          <a:lstStyle/>
          <a:p>
            <a:r>
              <a:rPr lang="en-US" sz="2400" dirty="0"/>
              <a:t>Anthropogenic sources often coincide with areas of high hematite content </a:t>
            </a:r>
          </a:p>
          <a:p>
            <a:pPr marL="0" indent="0">
              <a:buNone/>
            </a:pPr>
            <a:r>
              <a:rPr lang="en-US" sz="2400" dirty="0">
                <a:sym typeface="Wingdings" panose="05000000000000000000" pitchFamily="2" charset="2"/>
              </a:rPr>
              <a:t> Inclusion of mineralogy likely leads to more positive shortwave DRE</a:t>
            </a:r>
            <a:endParaRPr lang="en-US" sz="2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34E2B39-9E7B-424A-9104-A03D22369E33}"/>
              </a:ext>
            </a:extLst>
          </p:cNvPr>
          <p:cNvGrpSpPr/>
          <p:nvPr/>
        </p:nvGrpSpPr>
        <p:grpSpPr>
          <a:xfrm>
            <a:off x="6158908" y="1530871"/>
            <a:ext cx="5186559" cy="3010780"/>
            <a:chOff x="464803" y="1527646"/>
            <a:chExt cx="5186559" cy="301078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427DEBE-CC8C-4C4B-BC89-67D5039FC8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4803" y="1527646"/>
              <a:ext cx="5148000" cy="242917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070666D-0452-4290-9FA9-7BF40669D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0860" y="3973911"/>
              <a:ext cx="4569907" cy="56451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339D725-5B48-4FC8-B126-348918BD7803}"/>
                </a:ext>
              </a:extLst>
            </p:cNvPr>
            <p:cNvSpPr txBox="1"/>
            <p:nvPr/>
          </p:nvSpPr>
          <p:spPr>
            <a:xfrm>
              <a:off x="4721852" y="3312374"/>
              <a:ext cx="929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EXP5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91B59BA-D202-46F6-90F3-B28B14EF4DA1}"/>
              </a:ext>
            </a:extLst>
          </p:cNvPr>
          <p:cNvGrpSpPr/>
          <p:nvPr/>
        </p:nvGrpSpPr>
        <p:grpSpPr>
          <a:xfrm>
            <a:off x="733329" y="1519854"/>
            <a:ext cx="5161128" cy="3477953"/>
            <a:chOff x="5832567" y="1527646"/>
            <a:chExt cx="5161128" cy="347795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E9D1A0D-1166-4426-983B-A5FB8137993A}"/>
                </a:ext>
              </a:extLst>
            </p:cNvPr>
            <p:cNvSpPr txBox="1"/>
            <p:nvPr/>
          </p:nvSpPr>
          <p:spPr>
            <a:xfrm>
              <a:off x="6041285" y="4543934"/>
              <a:ext cx="49054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Hematite after </a:t>
              </a:r>
              <a:r>
                <a:rPr lang="en-US" sz="1200" i="1" dirty="0" err="1"/>
                <a:t>Claquin</a:t>
              </a:r>
              <a:r>
                <a:rPr lang="en-US" sz="1200" i="1" dirty="0"/>
                <a:t> et al. (1999); data from M. Gonçalves </a:t>
              </a:r>
              <a:r>
                <a:rPr lang="en-US" sz="1200" i="1" dirty="0" err="1"/>
                <a:t>Ageitos</a:t>
              </a:r>
              <a:endParaRPr lang="en-US" sz="1200" i="1" dirty="0"/>
            </a:p>
            <a:p>
              <a:pPr algn="ctr"/>
              <a:r>
                <a:rPr lang="en-US" sz="1200" i="1" dirty="0"/>
                <a:t>Land use from HYDE 3.2.1, case LU3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50CD9E5-C8B3-4083-A3EC-67102CF61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32567" y="1527646"/>
              <a:ext cx="5161128" cy="30240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A6592B-0F06-4A93-9064-ACC77E5A4EF2}"/>
                </a:ext>
              </a:extLst>
            </p:cNvPr>
            <p:cNvSpPr txBox="1"/>
            <p:nvPr/>
          </p:nvSpPr>
          <p:spPr>
            <a:xfrm>
              <a:off x="6097018" y="3321554"/>
              <a:ext cx="929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LU3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553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C0AFC-125C-4B57-9F4F-2055483BA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58900"/>
            <a:ext cx="8796130" cy="838397"/>
          </a:xfrm>
        </p:spPr>
        <p:txBody>
          <a:bodyPr/>
          <a:lstStyle/>
          <a:p>
            <a:r>
              <a:rPr lang="en-US"/>
              <a:t>Summary </a:t>
            </a:r>
            <a:r>
              <a:rPr lang="en-US" dirty="0"/>
              <a:t>and outlook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72B37-8B60-4F91-96AB-1C617B1F6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04" y="1049817"/>
            <a:ext cx="8228622" cy="5642928"/>
          </a:xfrm>
        </p:spPr>
        <p:txBody>
          <a:bodyPr>
            <a:normAutofit/>
          </a:bodyPr>
          <a:lstStyle/>
          <a:p>
            <a:r>
              <a:rPr lang="en-US" sz="2200" dirty="0"/>
              <a:t>Anthropogenic dust sources contribute to the global dust load</a:t>
            </a:r>
          </a:p>
          <a:p>
            <a:pPr marL="0" indent="0">
              <a:buNone/>
            </a:pPr>
            <a:r>
              <a:rPr lang="en-US" sz="2200" dirty="0"/>
              <a:t>Main uncertainties are (to reduce and/or understand): </a:t>
            </a:r>
          </a:p>
          <a:p>
            <a:pPr>
              <a:spcBef>
                <a:spcPts val="600"/>
              </a:spcBef>
            </a:pPr>
            <a:r>
              <a:rPr lang="en-US" sz="2200" b="1" dirty="0"/>
              <a:t>Land-surface conditions, in particular for coarse global grid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/>
              <a:t>Refined use of source attribution using new dataset and scenarios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u="sng" dirty="0"/>
              <a:t>Expansion of observational constraints</a:t>
            </a:r>
            <a:endParaRPr lang="en-US" sz="1800" b="1" u="sng" dirty="0"/>
          </a:p>
          <a:p>
            <a:r>
              <a:rPr lang="en-US" sz="2200" b="1" dirty="0"/>
              <a:t>Dust emission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/>
              <a:t>Dynamical threshold friction velocity and drag partition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/>
              <a:t>Use of different dust emission parameterizations</a:t>
            </a:r>
          </a:p>
          <a:p>
            <a:r>
              <a:rPr lang="en-US" sz="2200" b="1" dirty="0"/>
              <a:t>Meteorological dust drivers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/>
              <a:t>Moist convective dust storms (</a:t>
            </a:r>
            <a:r>
              <a:rPr lang="en-US" sz="1800" u="sng" dirty="0"/>
              <a:t>haboobs</a:t>
            </a:r>
            <a:r>
              <a:rPr lang="en-US" sz="1800" dirty="0"/>
              <a:t>)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Preliminary results suggest </a:t>
            </a:r>
            <a:r>
              <a:rPr lang="en-US" sz="2200" u="sng" dirty="0"/>
              <a:t>anthropogenic sources contribute between 3 and 23%</a:t>
            </a:r>
            <a:r>
              <a:rPr lang="en-US" sz="2200" dirty="0"/>
              <a:t> to global dust emissions, depending on the </a:t>
            </a:r>
            <a:r>
              <a:rPr lang="en-US" sz="2200" b="1" dirty="0"/>
              <a:t>definition of anthropogenic sources</a:t>
            </a:r>
          </a:p>
          <a:p>
            <a:r>
              <a:rPr lang="en-US" sz="2200" dirty="0"/>
              <a:t>Amount and </a:t>
            </a:r>
            <a:r>
              <a:rPr lang="en-US" sz="2200" b="1" dirty="0"/>
              <a:t>properties of anthropogenic dust </a:t>
            </a:r>
            <a:r>
              <a:rPr lang="en-US" sz="2200" dirty="0"/>
              <a:t>determine its impact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C954B1-2C21-4A4F-9E86-643670F397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04"/>
          <a:stretch/>
        </p:blipFill>
        <p:spPr>
          <a:xfrm>
            <a:off x="8693425" y="0"/>
            <a:ext cx="34985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54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916AB9-DA95-4CF7-B7D2-808866548A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martina.klose@bsc.es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D35946-D2BE-480D-A00A-677738202E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06" y="4059773"/>
            <a:ext cx="1241475" cy="82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47907D-2F8B-4A7F-8A6C-9D270CA1F3EB}"/>
              </a:ext>
            </a:extLst>
          </p:cNvPr>
          <p:cNvSpPr txBox="1"/>
          <p:nvPr/>
        </p:nvSpPr>
        <p:spPr>
          <a:xfrm>
            <a:off x="5818709" y="3997266"/>
            <a:ext cx="6245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project has received funding from the European Union’s Horizon 2020 research and innovation </a:t>
            </a:r>
            <a:r>
              <a:rPr lang="en-US" dirty="0" err="1"/>
              <a:t>programme</a:t>
            </a:r>
            <a:r>
              <a:rPr lang="en-US" dirty="0"/>
              <a:t> under the Marie </a:t>
            </a:r>
            <a:r>
              <a:rPr lang="en-US" dirty="0" err="1"/>
              <a:t>Skłodowska</a:t>
            </a:r>
            <a:r>
              <a:rPr lang="en-US" dirty="0"/>
              <a:t>-Curie grant agreement No. 789630.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14710" y="5391396"/>
            <a:ext cx="6895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Many</a:t>
            </a:r>
            <a:r>
              <a:rPr lang="es-ES" dirty="0"/>
              <a:t> </a:t>
            </a:r>
            <a:r>
              <a:rPr lang="es-ES" dirty="0" err="1"/>
              <a:t>thanks</a:t>
            </a:r>
            <a:r>
              <a:rPr lang="es-ES" dirty="0"/>
              <a:t> </a:t>
            </a:r>
            <a:r>
              <a:rPr lang="es-ES" dirty="0" err="1"/>
              <a:t>also</a:t>
            </a:r>
            <a:r>
              <a:rPr lang="es-ES" dirty="0"/>
              <a:t> to                                    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travel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!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667" y="5316786"/>
            <a:ext cx="1651083" cy="49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488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7120919-D4D5-4955-9FC5-3EDEBEBBFE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1" t="5469" r="8401"/>
          <a:stretch/>
        </p:blipFill>
        <p:spPr>
          <a:xfrm>
            <a:off x="6156433" y="1289123"/>
            <a:ext cx="5796000" cy="4836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46D464-7770-4C28-9BFF-D767DF755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Regional anthropogenic contributions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39909" y="1886655"/>
            <a:ext cx="1667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Exp3 </a:t>
            </a:r>
            <a:endParaRPr lang="en-US" b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7205746-75F2-42E2-8B52-3B075463F1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03" y="1311157"/>
            <a:ext cx="5472427" cy="310160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C07499-59FB-4B95-82CD-0C9D3798B35B}"/>
              </a:ext>
            </a:extLst>
          </p:cNvPr>
          <p:cNvSpPr/>
          <p:nvPr/>
        </p:nvSpPr>
        <p:spPr>
          <a:xfrm>
            <a:off x="5266061" y="4197426"/>
            <a:ext cx="747474" cy="396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9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Mineral </a:t>
            </a:r>
            <a:r>
              <a:rPr lang="es-ES" dirty="0" err="1"/>
              <a:t>soil</a:t>
            </a:r>
            <a:r>
              <a:rPr lang="es-ES" dirty="0"/>
              <a:t> </a:t>
            </a:r>
            <a:r>
              <a:rPr lang="es-ES" dirty="0" err="1"/>
              <a:t>dust</a:t>
            </a:r>
            <a:r>
              <a:rPr lang="es-ES" dirty="0"/>
              <a:t> – natural and </a:t>
            </a:r>
            <a:r>
              <a:rPr lang="es-ES" dirty="0" err="1"/>
              <a:t>anthropogenic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70" y="1097875"/>
            <a:ext cx="3409771" cy="19202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8355"/>
            <a:ext cx="3409771" cy="19202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097875"/>
            <a:ext cx="3409771" cy="19202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69" y="3018115"/>
            <a:ext cx="3409772" cy="19202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8115"/>
            <a:ext cx="3409772" cy="19202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69" y="4938705"/>
            <a:ext cx="3409772" cy="19202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1974" y="2639658"/>
            <a:ext cx="4173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 err="1">
                <a:solidFill>
                  <a:schemeClr val="bg1"/>
                </a:solidFill>
              </a:rPr>
              <a:t>Northern</a:t>
            </a:r>
            <a:r>
              <a:rPr lang="es-ES" b="1" dirty="0">
                <a:solidFill>
                  <a:schemeClr val="bg1"/>
                </a:solidFill>
              </a:rPr>
              <a:t> </a:t>
            </a:r>
            <a:r>
              <a:rPr lang="es-ES" b="1" dirty="0" err="1">
                <a:solidFill>
                  <a:schemeClr val="bg1"/>
                </a:solidFill>
              </a:rPr>
              <a:t>Germany</a:t>
            </a:r>
            <a:r>
              <a:rPr lang="es-ES" b="1" dirty="0">
                <a:solidFill>
                  <a:schemeClr val="bg1"/>
                </a:solidFill>
              </a:rPr>
              <a:t>, Spring 2019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5907" y="6607676"/>
            <a:ext cx="1510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i="1" dirty="0" err="1">
                <a:solidFill>
                  <a:schemeClr val="bg1"/>
                </a:solidFill>
              </a:rPr>
              <a:t>source</a:t>
            </a:r>
            <a:r>
              <a:rPr lang="es-ES" sz="1400" i="1" dirty="0">
                <a:solidFill>
                  <a:schemeClr val="bg1"/>
                </a:solidFill>
              </a:rPr>
              <a:t>: </a:t>
            </a:r>
            <a:r>
              <a:rPr lang="es-ES" sz="1400" i="1" dirty="0" err="1">
                <a:solidFill>
                  <a:schemeClr val="bg1"/>
                </a:solidFill>
              </a:rPr>
              <a:t>ndr.de</a:t>
            </a:r>
            <a:endParaRPr lang="en-US" sz="1400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17163" y="1965877"/>
            <a:ext cx="545413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200" dirty="0"/>
              <a:t>Mineral </a:t>
            </a:r>
            <a:r>
              <a:rPr lang="es-ES" sz="2200" dirty="0" err="1"/>
              <a:t>dust</a:t>
            </a:r>
            <a:r>
              <a:rPr lang="es-ES" sz="2200" dirty="0"/>
              <a:t> </a:t>
            </a:r>
            <a:r>
              <a:rPr lang="es-ES" sz="2200" dirty="0" err="1"/>
              <a:t>is</a:t>
            </a:r>
            <a:r>
              <a:rPr lang="es-ES" sz="2200" dirty="0"/>
              <a:t> </a:t>
            </a:r>
            <a:r>
              <a:rPr lang="es-ES" sz="2200" b="1" dirty="0" err="1"/>
              <a:t>typically</a:t>
            </a:r>
            <a:r>
              <a:rPr lang="es-ES" sz="2200" b="1" dirty="0"/>
              <a:t> </a:t>
            </a:r>
            <a:r>
              <a:rPr lang="es-ES" sz="2200" b="1" dirty="0" err="1"/>
              <a:t>considered</a:t>
            </a:r>
            <a:r>
              <a:rPr lang="es-ES" sz="2200" b="1" dirty="0"/>
              <a:t> a natural aerosol </a:t>
            </a:r>
            <a:r>
              <a:rPr lang="es-ES" sz="2200" dirty="0"/>
              <a:t>in </a:t>
            </a:r>
            <a:r>
              <a:rPr lang="es-ES" sz="2200" dirty="0" err="1"/>
              <a:t>climate</a:t>
            </a:r>
            <a:r>
              <a:rPr lang="es-ES" sz="2200" dirty="0"/>
              <a:t> </a:t>
            </a:r>
            <a:r>
              <a:rPr lang="es-ES" sz="2200" dirty="0" err="1"/>
              <a:t>assessments</a:t>
            </a:r>
            <a:endParaRPr lang="en-US" sz="2200" dirty="0"/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200" dirty="0"/>
              <a:t>BUT: </a:t>
            </a:r>
            <a:r>
              <a:rPr lang="es-ES" sz="2200" b="1" dirty="0"/>
              <a:t>Human </a:t>
            </a:r>
            <a:r>
              <a:rPr lang="es-ES" sz="2200" b="1" dirty="0" err="1"/>
              <a:t>activities</a:t>
            </a:r>
            <a:r>
              <a:rPr lang="es-ES" sz="2200" dirty="0"/>
              <a:t>, </a:t>
            </a:r>
            <a:r>
              <a:rPr lang="es-ES" sz="2200" dirty="0" err="1"/>
              <a:t>such</a:t>
            </a:r>
            <a:r>
              <a:rPr lang="es-ES" sz="2200" dirty="0"/>
              <a:t> as </a:t>
            </a:r>
            <a:r>
              <a:rPr lang="es-ES" sz="2200" dirty="0" err="1"/>
              <a:t>land</a:t>
            </a:r>
            <a:r>
              <a:rPr lang="es-ES" sz="2200" dirty="0"/>
              <a:t> </a:t>
            </a:r>
            <a:r>
              <a:rPr lang="es-ES" sz="2200" dirty="0" err="1"/>
              <a:t>cultivation</a:t>
            </a:r>
            <a:r>
              <a:rPr lang="es-ES" sz="2200" dirty="0"/>
              <a:t>, </a:t>
            </a:r>
            <a:r>
              <a:rPr lang="es-ES" sz="2200" b="1" dirty="0" err="1"/>
              <a:t>contribute</a:t>
            </a:r>
            <a:r>
              <a:rPr lang="es-ES" sz="2200" dirty="0"/>
              <a:t> to mineral </a:t>
            </a:r>
            <a:r>
              <a:rPr lang="es-ES" sz="2200" dirty="0" err="1"/>
              <a:t>dust</a:t>
            </a:r>
            <a:r>
              <a:rPr lang="es-ES" sz="2200" dirty="0"/>
              <a:t> </a:t>
            </a:r>
            <a:r>
              <a:rPr lang="es-ES" sz="2200" dirty="0" err="1"/>
              <a:t>emission</a:t>
            </a:r>
            <a:endParaRPr lang="es-ES" sz="2200" dirty="0"/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200" dirty="0" err="1"/>
              <a:t>Anthropogenic</a:t>
            </a:r>
            <a:r>
              <a:rPr lang="es-ES" sz="2200" dirty="0"/>
              <a:t> mineral </a:t>
            </a:r>
            <a:r>
              <a:rPr lang="es-ES" sz="2200" dirty="0" err="1"/>
              <a:t>dust</a:t>
            </a:r>
            <a:r>
              <a:rPr lang="es-ES" sz="2200" dirty="0"/>
              <a:t> </a:t>
            </a:r>
            <a:r>
              <a:rPr lang="es-ES" sz="2200" dirty="0" err="1"/>
              <a:t>impacts</a:t>
            </a:r>
            <a:r>
              <a:rPr lang="es-ES" sz="2200" dirty="0"/>
              <a:t> </a:t>
            </a:r>
            <a:r>
              <a:rPr lang="es-ES" sz="2200" dirty="0" err="1"/>
              <a:t>daily</a:t>
            </a:r>
            <a:r>
              <a:rPr lang="es-ES" sz="2200" dirty="0"/>
              <a:t> </a:t>
            </a:r>
            <a:r>
              <a:rPr lang="es-ES" sz="2200" dirty="0" err="1"/>
              <a:t>life</a:t>
            </a:r>
            <a:r>
              <a:rPr lang="es-ES" sz="2200" dirty="0"/>
              <a:t>, </a:t>
            </a:r>
            <a:r>
              <a:rPr lang="es-ES" sz="2200" b="1" dirty="0" err="1"/>
              <a:t>not</a:t>
            </a:r>
            <a:r>
              <a:rPr lang="es-ES" sz="2200" b="1" dirty="0"/>
              <a:t> </a:t>
            </a:r>
            <a:r>
              <a:rPr lang="es-ES" sz="2200" b="1" dirty="0" err="1"/>
              <a:t>only</a:t>
            </a:r>
            <a:r>
              <a:rPr lang="es-ES" sz="2200" b="1" dirty="0"/>
              <a:t> in (semi-)</a:t>
            </a:r>
            <a:r>
              <a:rPr lang="es-ES" sz="2200" b="1" dirty="0" err="1"/>
              <a:t>arid</a:t>
            </a:r>
            <a:r>
              <a:rPr lang="es-ES" sz="2200" b="1" dirty="0"/>
              <a:t> </a:t>
            </a:r>
            <a:r>
              <a:rPr lang="es-ES" sz="2200" b="1" dirty="0" err="1"/>
              <a:t>areas</a:t>
            </a:r>
            <a:endParaRPr lang="es-ES" sz="2200" b="1" dirty="0"/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à"/>
            </a:pPr>
            <a:endParaRPr lang="es-ES" sz="2200" dirty="0"/>
          </a:p>
        </p:txBody>
      </p:sp>
    </p:spTree>
    <p:extLst>
      <p:ext uri="{BB962C8B-B14F-4D97-AF65-F5344CB8AC3E}">
        <p14:creationId xmlns:p14="http://schemas.microsoft.com/office/powerpoint/2010/main" val="429387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DAA85-1B71-41F3-93EE-10CDD718D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Anthropogenic dust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E6482-6066-4482-A64D-572DCD1D2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03" y="1215072"/>
            <a:ext cx="7180904" cy="4910425"/>
          </a:xfrm>
        </p:spPr>
        <p:txBody>
          <a:bodyPr/>
          <a:lstStyle/>
          <a:p>
            <a:pPr>
              <a:tabLst>
                <a:tab pos="2238375" algn="l"/>
              </a:tabLst>
            </a:pPr>
            <a:r>
              <a:rPr lang="en-US" sz="2400" dirty="0"/>
              <a:t>Dust source associated with </a:t>
            </a:r>
            <a:r>
              <a:rPr lang="en-US" sz="2400" b="1" dirty="0"/>
              <a:t>agricultural land use  </a:t>
            </a:r>
          </a:p>
          <a:p>
            <a:pPr lvl="1">
              <a:spcBef>
                <a:spcPts val="1200"/>
              </a:spcBef>
              <a:tabLst>
                <a:tab pos="2238375" algn="l"/>
              </a:tabLst>
            </a:pPr>
            <a:r>
              <a:rPr lang="en-US" sz="2200" dirty="0"/>
              <a:t>Mineral dust only (no urban pollution)</a:t>
            </a:r>
          </a:p>
          <a:p>
            <a:pPr lvl="1">
              <a:tabLst>
                <a:tab pos="2238375" algn="l"/>
              </a:tabLst>
            </a:pPr>
            <a:r>
              <a:rPr lang="en-US" sz="2200" dirty="0"/>
              <a:t>Not considered, because not wind-generated:         Emissions from vehicles (dirt roads, tillage, recreational use); military operations</a:t>
            </a:r>
          </a:p>
          <a:p>
            <a:pPr lvl="1">
              <a:tabLst>
                <a:tab pos="2238375" algn="l"/>
              </a:tabLst>
            </a:pPr>
            <a:r>
              <a:rPr lang="en-US" sz="2200" dirty="0"/>
              <a:t>Not considered: Indirect anthropogenic sources,        e.g. hydrological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7CF490-74BC-4C00-B50F-B219BCC60B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24" b="26142"/>
          <a:stretch/>
        </p:blipFill>
        <p:spPr>
          <a:xfrm>
            <a:off x="-6284" y="4098276"/>
            <a:ext cx="12198284" cy="27982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B624B6-F608-43EC-8BA5-D1995BEA14A3}"/>
              </a:ext>
            </a:extLst>
          </p:cNvPr>
          <p:cNvSpPr txBox="1"/>
          <p:nvPr/>
        </p:nvSpPr>
        <p:spPr>
          <a:xfrm>
            <a:off x="7954178" y="3322047"/>
            <a:ext cx="450589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75" lvl="0" indent="-457200" defTabSz="914400">
              <a:lnSpc>
                <a:spcPct val="9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à"/>
            </a:pPr>
            <a:r>
              <a:rPr lang="en-US" sz="2800" b="1" dirty="0">
                <a:solidFill>
                  <a:srgbClr val="004890"/>
                </a:solidFill>
                <a:sym typeface="Wingdings" panose="05000000000000000000" pitchFamily="2" charset="2"/>
              </a:rPr>
              <a:t>Global impact?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5B6255-63F4-4CD9-A5FD-7EBF9341DE4A}"/>
              </a:ext>
            </a:extLst>
          </p:cNvPr>
          <p:cNvSpPr txBox="1"/>
          <p:nvPr/>
        </p:nvSpPr>
        <p:spPr>
          <a:xfrm>
            <a:off x="10681359" y="6588783"/>
            <a:ext cx="1510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i="1" dirty="0" err="1">
                <a:solidFill>
                  <a:schemeClr val="bg1"/>
                </a:solidFill>
              </a:rPr>
              <a:t>source</a:t>
            </a:r>
            <a:r>
              <a:rPr lang="es-ES" sz="1400" i="1" dirty="0">
                <a:solidFill>
                  <a:schemeClr val="bg1"/>
                </a:solidFill>
              </a:rPr>
              <a:t>: </a:t>
            </a:r>
            <a:r>
              <a:rPr lang="es-ES" sz="1400" i="1" dirty="0" err="1">
                <a:solidFill>
                  <a:schemeClr val="bg1"/>
                </a:solidFill>
              </a:rPr>
              <a:t>ndr.de</a:t>
            </a:r>
            <a:endParaRPr lang="en-US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5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CBC16-F55C-4ACA-92A2-47DF7AA05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Dust from anthropogenic sources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157AA-DCA9-4219-B026-B1965A33A0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03" y="2934537"/>
            <a:ext cx="6472710" cy="4910425"/>
          </a:xfrm>
        </p:spPr>
        <p:txBody>
          <a:bodyPr/>
          <a:lstStyle/>
          <a:p>
            <a:pPr marL="809625" lvl="1" indent="-352425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000" dirty="0" err="1"/>
              <a:t>FoO</a:t>
            </a:r>
            <a:r>
              <a:rPr lang="en-US" sz="2000" dirty="0"/>
              <a:t> of MODIS </a:t>
            </a:r>
            <a:r>
              <a:rPr lang="en-US" sz="2000" dirty="0" err="1"/>
              <a:t>DeepBlue</a:t>
            </a:r>
            <a:r>
              <a:rPr lang="en-US" sz="2000" dirty="0"/>
              <a:t> dust optical depth             (DOD) exceeding a threshold of 0.2</a:t>
            </a:r>
          </a:p>
          <a:p>
            <a:pPr marL="809625" lvl="1" indent="-352425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Resolution 0.1</a:t>
            </a:r>
            <a:r>
              <a:rPr lang="en-US" sz="2000" dirty="0">
                <a:cs typeface="Calibri" panose="020F0502020204030204" pitchFamily="34" charset="0"/>
              </a:rPr>
              <a:t>°</a:t>
            </a:r>
            <a:r>
              <a:rPr lang="en-US" sz="2000" dirty="0"/>
              <a:t> × 0.1</a:t>
            </a:r>
            <a:r>
              <a:rPr lang="en-US" sz="2000" dirty="0">
                <a:cs typeface="Calibri" panose="020F0502020204030204" pitchFamily="34" charset="0"/>
              </a:rPr>
              <a:t>°</a:t>
            </a:r>
          </a:p>
          <a:p>
            <a:pPr marL="804863" lvl="1" indent="-347663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Offline dust emissions: </a:t>
            </a:r>
            <a:r>
              <a:rPr lang="en-US" sz="2000" i="1" dirty="0" err="1"/>
              <a:t>Ginoux</a:t>
            </a:r>
            <a:r>
              <a:rPr lang="en-US" sz="2000" i="1" dirty="0"/>
              <a:t> et al. </a:t>
            </a:r>
            <a:r>
              <a:rPr lang="en-US" sz="2000" dirty="0"/>
              <a:t>(2001)                                                                                 parameterization with uniform threshold                                                                                                         wind speeds, combined with </a:t>
            </a:r>
            <a:r>
              <a:rPr lang="en-US" sz="2000" dirty="0" err="1"/>
              <a:t>FoO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C32287-4C40-4E31-AE15-A2D95110CBDF}"/>
              </a:ext>
            </a:extLst>
          </p:cNvPr>
          <p:cNvSpPr txBox="1"/>
          <p:nvPr/>
        </p:nvSpPr>
        <p:spPr>
          <a:xfrm>
            <a:off x="6018245" y="3332878"/>
            <a:ext cx="2294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FoO</a:t>
            </a:r>
            <a:r>
              <a:rPr lang="en-US" sz="1400" dirty="0"/>
              <a:t> of DOD &gt; 0.2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43E9D5-8271-4A25-9B8A-0167DB4E38F5}"/>
              </a:ext>
            </a:extLst>
          </p:cNvPr>
          <p:cNvSpPr txBox="1"/>
          <p:nvPr/>
        </p:nvSpPr>
        <p:spPr>
          <a:xfrm>
            <a:off x="9569721" y="3334171"/>
            <a:ext cx="2721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Based on </a:t>
            </a:r>
            <a:r>
              <a:rPr lang="en-US" sz="1400" i="1" dirty="0" err="1"/>
              <a:t>Ginoux</a:t>
            </a:r>
            <a:r>
              <a:rPr lang="en-US" sz="1400" i="1" dirty="0"/>
              <a:t> et al. </a:t>
            </a:r>
            <a:r>
              <a:rPr lang="en-US" sz="1400" dirty="0"/>
              <a:t>(2012)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4F71C2B-8423-4B51-97B7-278C23A90252}"/>
              </a:ext>
            </a:extLst>
          </p:cNvPr>
          <p:cNvSpPr txBox="1">
            <a:spLocks/>
          </p:cNvSpPr>
          <p:nvPr/>
        </p:nvSpPr>
        <p:spPr>
          <a:xfrm>
            <a:off x="464803" y="1215071"/>
            <a:ext cx="11657620" cy="22139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en-US" sz="2200" dirty="0"/>
              <a:t>Estimates range from &lt; 10 to 50% </a:t>
            </a:r>
          </a:p>
          <a:p>
            <a:pPr marL="268288" indent="-268288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200" dirty="0"/>
              <a:t>	</a:t>
            </a:r>
            <a:r>
              <a:rPr lang="en-US" sz="1900" dirty="0"/>
              <a:t>(e.g. </a:t>
            </a:r>
            <a:r>
              <a:rPr lang="en-US" sz="1900" i="1" dirty="0" err="1"/>
              <a:t>Tegen</a:t>
            </a:r>
            <a:r>
              <a:rPr lang="en-US" sz="1900" i="1" dirty="0"/>
              <a:t> and Fung</a:t>
            </a:r>
            <a:r>
              <a:rPr lang="en-US" sz="1900" dirty="0"/>
              <a:t>, 1995; </a:t>
            </a:r>
            <a:r>
              <a:rPr lang="en-US" sz="1900" i="1" dirty="0" err="1"/>
              <a:t>Sokolik</a:t>
            </a:r>
            <a:r>
              <a:rPr lang="en-US" sz="1900" i="1" dirty="0"/>
              <a:t> and Toon</a:t>
            </a:r>
            <a:r>
              <a:rPr lang="en-US" sz="1900" dirty="0"/>
              <a:t>, 1996; </a:t>
            </a:r>
            <a:r>
              <a:rPr lang="en-US" sz="1900" i="1" dirty="0" err="1"/>
              <a:t>Tegen</a:t>
            </a:r>
            <a:r>
              <a:rPr lang="en-US" sz="1900" i="1" dirty="0"/>
              <a:t> et al.</a:t>
            </a:r>
            <a:r>
              <a:rPr lang="en-US" sz="1900" dirty="0"/>
              <a:t>, 2004; </a:t>
            </a:r>
            <a:r>
              <a:rPr lang="en-US" sz="1900" i="1" dirty="0" err="1"/>
              <a:t>Mahowald</a:t>
            </a:r>
            <a:r>
              <a:rPr lang="en-US" sz="1900" i="1" dirty="0"/>
              <a:t> et al.</a:t>
            </a:r>
            <a:r>
              <a:rPr lang="en-US" sz="1900" dirty="0"/>
              <a:t>, 2004)</a:t>
            </a:r>
          </a:p>
          <a:p>
            <a:pPr>
              <a:lnSpc>
                <a:spcPct val="114000"/>
              </a:lnSpc>
            </a:pPr>
            <a:r>
              <a:rPr lang="en-US" sz="2200" i="1" dirty="0" err="1"/>
              <a:t>Ginoux</a:t>
            </a:r>
            <a:r>
              <a:rPr lang="en-US" sz="2200" i="1" dirty="0"/>
              <a:t> et al. </a:t>
            </a:r>
            <a:r>
              <a:rPr lang="en-US" sz="2200" dirty="0"/>
              <a:t>(2012) estimated that anthropogenic sources contribute 25% to total dust emissions</a:t>
            </a:r>
          </a:p>
          <a:p>
            <a:pPr marL="809625" lvl="1" indent="-352425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Areas with &gt; 30% land use (HYDE 2, </a:t>
            </a:r>
            <a:r>
              <a:rPr lang="en-US" sz="2000" i="1" dirty="0"/>
              <a:t>Klein </a:t>
            </a:r>
            <a:r>
              <a:rPr lang="en-US" sz="2000" i="1" dirty="0" err="1"/>
              <a:t>Goldewijk</a:t>
            </a:r>
            <a:r>
              <a:rPr lang="en-US" sz="2000" dirty="0"/>
              <a:t>, 2001) were considered as anthropogenic sources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B22AA5-861F-4A00-ADCD-A487AECE7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576633"/>
            <a:ext cx="5683095" cy="2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328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B0C2-00D6-4609-9959-826ECBFF1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constraining using numerical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1E094-12F5-45EB-BA15-8BF6014E4E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03" y="1215072"/>
            <a:ext cx="11235584" cy="49104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200" dirty="0"/>
              <a:t>Update recent advances from </a:t>
            </a:r>
            <a:r>
              <a:rPr lang="en-US" sz="2200" i="1" dirty="0" err="1"/>
              <a:t>Ginoux</a:t>
            </a:r>
            <a:r>
              <a:rPr lang="en-US" sz="2200" i="1" dirty="0"/>
              <a:t> et al. </a:t>
            </a:r>
            <a:r>
              <a:rPr lang="en-US" sz="2200" dirty="0"/>
              <a:t>(2012) and combine with integrated numerical modeling system</a:t>
            </a:r>
            <a:endParaRPr lang="en-US" sz="1800" dirty="0"/>
          </a:p>
          <a:p>
            <a:pPr marL="812800" lvl="1" indent="-35560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en-US" sz="2000" b="1" dirty="0"/>
              <a:t>Updated land-use data set </a:t>
            </a:r>
            <a:r>
              <a:rPr lang="en-US" sz="2000" dirty="0"/>
              <a:t>(HYDE 3.2.1, </a:t>
            </a:r>
            <a:r>
              <a:rPr lang="en-US" sz="2000" i="1" dirty="0"/>
              <a:t>Klein </a:t>
            </a:r>
            <a:r>
              <a:rPr lang="en-US" sz="2000" i="1" dirty="0" err="1"/>
              <a:t>Goldewijk</a:t>
            </a:r>
            <a:r>
              <a:rPr lang="en-US" sz="2000" i="1" dirty="0"/>
              <a:t> et al.</a:t>
            </a:r>
            <a:r>
              <a:rPr lang="en-US" sz="2000" dirty="0"/>
              <a:t>, 2017)</a:t>
            </a:r>
            <a:endParaRPr lang="en-US" sz="2000" b="1" dirty="0"/>
          </a:p>
          <a:p>
            <a:pPr marL="812800" lvl="1" indent="-35560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en-US" sz="2000" b="1" dirty="0"/>
              <a:t>Fully coupled dust emission</a:t>
            </a:r>
            <a:r>
              <a:rPr lang="en-US" sz="2000" dirty="0"/>
              <a:t> parameterizations</a:t>
            </a:r>
          </a:p>
          <a:p>
            <a:pPr marL="812800" lvl="1" indent="-35560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en-US" sz="2000" dirty="0"/>
              <a:t>Dynamic </a:t>
            </a:r>
            <a:r>
              <a:rPr lang="en-US" sz="2000" b="1" dirty="0"/>
              <a:t>threshold friction velocity </a:t>
            </a:r>
            <a:r>
              <a:rPr lang="en-US" sz="2000" dirty="0"/>
              <a:t>for sediment entrainment </a:t>
            </a:r>
          </a:p>
          <a:p>
            <a:pPr marL="812800" lvl="1" indent="-35560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en-US" sz="2000" dirty="0"/>
              <a:t>Satellite-based representation of </a:t>
            </a:r>
            <a:r>
              <a:rPr lang="en-US" sz="2000" b="1" dirty="0"/>
              <a:t>photosynthetic and non-photosynthetic vegetation cover</a:t>
            </a:r>
          </a:p>
          <a:p>
            <a:pPr marL="812800" lvl="1" indent="-35560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en-US" sz="2000" b="1" dirty="0"/>
              <a:t>4D dust concentration field </a:t>
            </a:r>
            <a:r>
              <a:rPr lang="en-US" sz="2000" dirty="0"/>
              <a:t>allowing in-depth evaluation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3B1173A-ED85-4604-BF42-275EA5DF306F}"/>
              </a:ext>
            </a:extLst>
          </p:cNvPr>
          <p:cNvSpPr txBox="1">
            <a:spLocks/>
          </p:cNvSpPr>
          <p:nvPr/>
        </p:nvSpPr>
        <p:spPr>
          <a:xfrm>
            <a:off x="464803" y="3718776"/>
            <a:ext cx="6919971" cy="2975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200" dirty="0">
                <a:solidFill>
                  <a:prstClr val="black"/>
                </a:solidFill>
              </a:rPr>
              <a:t>NMMB-MONARCH (</a:t>
            </a:r>
            <a:r>
              <a:rPr lang="en-US" sz="2200" i="1" dirty="0">
                <a:solidFill>
                  <a:prstClr val="black"/>
                </a:solidFill>
              </a:rPr>
              <a:t>Perez et al.</a:t>
            </a:r>
            <a:r>
              <a:rPr lang="en-US" sz="2200" dirty="0">
                <a:solidFill>
                  <a:prstClr val="black"/>
                </a:solidFill>
              </a:rPr>
              <a:t>, 2011; </a:t>
            </a:r>
            <a:r>
              <a:rPr lang="en-US" sz="2200" i="1" dirty="0" err="1">
                <a:solidFill>
                  <a:prstClr val="black"/>
                </a:solidFill>
              </a:rPr>
              <a:t>Badia</a:t>
            </a:r>
            <a:r>
              <a:rPr lang="en-US" sz="2200" i="1" dirty="0">
                <a:solidFill>
                  <a:prstClr val="black"/>
                </a:solidFill>
              </a:rPr>
              <a:t> et al.</a:t>
            </a:r>
            <a:r>
              <a:rPr lang="en-US" sz="2200" dirty="0">
                <a:solidFill>
                  <a:prstClr val="black"/>
                </a:solidFill>
              </a:rPr>
              <a:t>, 2017)</a:t>
            </a:r>
          </a:p>
          <a:p>
            <a:pPr marL="812800" lvl="1" indent="-3556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prstClr val="black"/>
                </a:solidFill>
              </a:rPr>
              <a:t>Multiscale Online Non-hydrostatic </a:t>
            </a:r>
            <a:r>
              <a:rPr lang="en-US" sz="2000" dirty="0" err="1">
                <a:solidFill>
                  <a:prstClr val="black"/>
                </a:solidFill>
              </a:rPr>
              <a:t>AtmospheRe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CHemistry</a:t>
            </a:r>
            <a:r>
              <a:rPr lang="en-US" sz="2000" dirty="0">
                <a:solidFill>
                  <a:prstClr val="black"/>
                </a:solidFill>
              </a:rPr>
              <a:t> model</a:t>
            </a:r>
          </a:p>
          <a:p>
            <a:pPr marL="812800" lvl="1" indent="-35560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prstClr val="black"/>
                </a:solidFill>
              </a:rPr>
              <a:t>Global setup (1</a:t>
            </a: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2000" dirty="0">
                <a:solidFill>
                  <a:prstClr val="black"/>
                </a:solidFill>
              </a:rPr>
              <a:t> x 1.4</a:t>
            </a: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° horizontal resolution)</a:t>
            </a:r>
          </a:p>
          <a:p>
            <a:pPr marL="812800" lvl="1" indent="-35560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24 vertical layers</a:t>
            </a:r>
          </a:p>
          <a:p>
            <a:pPr marL="812800" lvl="1" indent="-35560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Currently 1 year (2007)</a:t>
            </a:r>
          </a:p>
          <a:p>
            <a:pPr marL="812800" lvl="1" indent="-35560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en-US" sz="2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FoO</a:t>
            </a: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used for tagging (no scaling)   </a:t>
            </a:r>
            <a:endParaRPr lang="en-US" sz="2000" dirty="0"/>
          </a:p>
          <a:p>
            <a:pPr>
              <a:lnSpc>
                <a:spcPct val="100000"/>
              </a:lnSpc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930C16-5E17-4B6F-AB48-1AB2A0DAB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282" y="4390982"/>
            <a:ext cx="5404882" cy="23037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83D590-6B00-4F4F-9EC5-3EA3313381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8037">
            <a:off x="7232040" y="3575263"/>
            <a:ext cx="1166321" cy="87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6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ABCC549-B83B-4745-A5D0-EACDBB549A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881" y="916911"/>
            <a:ext cx="3780000" cy="57236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91DC2D-1CD6-46B8-8435-3F5ADC6D7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Anthropogenic land 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7EEFC-818F-4A64-972D-1669D6A4E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03" y="1215072"/>
            <a:ext cx="7605771" cy="4910425"/>
          </a:xfrm>
        </p:spPr>
        <p:txBody>
          <a:bodyPr>
            <a:normAutofit/>
          </a:bodyPr>
          <a:lstStyle/>
          <a:p>
            <a:r>
              <a:rPr lang="en-US" sz="2200" b="1" dirty="0"/>
              <a:t>HYDE 3.2.1 </a:t>
            </a:r>
            <a:r>
              <a:rPr lang="en-US" sz="2000" dirty="0"/>
              <a:t>(</a:t>
            </a:r>
            <a:r>
              <a:rPr lang="en-US" sz="2000" i="1" dirty="0"/>
              <a:t>Klein </a:t>
            </a:r>
            <a:r>
              <a:rPr lang="en-US" sz="2000" i="1" dirty="0" err="1"/>
              <a:t>Goldewijk</a:t>
            </a:r>
            <a:r>
              <a:rPr lang="en-US" sz="2000" i="1" dirty="0"/>
              <a:t> et al.</a:t>
            </a:r>
            <a:r>
              <a:rPr lang="en-US" sz="2000" dirty="0"/>
              <a:t>, 2017)</a:t>
            </a:r>
          </a:p>
          <a:p>
            <a:r>
              <a:rPr lang="en-US" sz="2200" dirty="0"/>
              <a:t>Data on annual basis; spatial resolution ~0.1 degree resolution</a:t>
            </a:r>
            <a:endParaRPr lang="en-US" sz="2000" dirty="0"/>
          </a:p>
          <a:p>
            <a:r>
              <a:rPr lang="en-US" sz="2200" dirty="0"/>
              <a:t>Land use categories considered here: </a:t>
            </a:r>
          </a:p>
          <a:p>
            <a:pPr lvl="1" indent="-417513">
              <a:buFont typeface="Wingdings" panose="05000000000000000000" pitchFamily="2" charset="2"/>
              <a:buChar char="Ø"/>
            </a:pPr>
            <a:r>
              <a:rPr lang="en-US" sz="2000" u="sng" dirty="0"/>
              <a:t>Cropland</a:t>
            </a:r>
            <a:r>
              <a:rPr lang="en-US" sz="2000" dirty="0"/>
              <a:t>: Arable land and permanent crops</a:t>
            </a:r>
          </a:p>
          <a:p>
            <a:pPr lvl="1" indent="-417513">
              <a:buFont typeface="Wingdings" panose="05000000000000000000" pitchFamily="2" charset="2"/>
              <a:buChar char="Ø"/>
            </a:pPr>
            <a:r>
              <a:rPr lang="en-US" sz="2000" u="sng" dirty="0"/>
              <a:t>Pasture</a:t>
            </a:r>
            <a:r>
              <a:rPr lang="en-US" sz="2000" dirty="0"/>
              <a:t>: grazing land with an aridity index &gt; 0.5, intensively used/managed</a:t>
            </a:r>
          </a:p>
          <a:p>
            <a:pPr lvl="1" indent="-417513">
              <a:buFont typeface="Wingdings" panose="05000000000000000000" pitchFamily="2" charset="2"/>
              <a:buChar char="Ø"/>
            </a:pPr>
            <a:r>
              <a:rPr lang="en-US" sz="2000" u="sng" dirty="0"/>
              <a:t>Converted Rangeland</a:t>
            </a:r>
            <a:r>
              <a:rPr lang="en-US" sz="2000" dirty="0"/>
              <a:t>: grazing land placed on potential forest area, less intensively used</a:t>
            </a:r>
          </a:p>
          <a:p>
            <a:pPr lvl="1" indent="-417513">
              <a:buFont typeface="Wingdings" panose="05000000000000000000" pitchFamily="2" charset="2"/>
              <a:buChar char="Ø"/>
            </a:pPr>
            <a:r>
              <a:rPr lang="en-US" sz="2000" u="sng" dirty="0"/>
              <a:t>Rangeland</a:t>
            </a:r>
            <a:r>
              <a:rPr lang="en-US" sz="2000" dirty="0"/>
              <a:t>: natural, unconverted grazing land with an aridity index &lt; 0.5, less or unmanaged</a:t>
            </a:r>
          </a:p>
          <a:p>
            <a:pPr marL="153987" indent="-342900"/>
            <a:r>
              <a:rPr lang="en-US" sz="2200" dirty="0"/>
              <a:t>Land-use configurations tested: </a:t>
            </a:r>
          </a:p>
          <a:p>
            <a:pPr marL="357188" lvl="1" indent="-88900">
              <a:buNone/>
            </a:pPr>
            <a:r>
              <a:rPr lang="en-US" sz="2000" dirty="0"/>
              <a:t> 	(</a:t>
            </a:r>
            <a:r>
              <a:rPr lang="en-US" sz="2000" b="1" dirty="0"/>
              <a:t>LU1</a:t>
            </a:r>
            <a:r>
              <a:rPr lang="en-US" sz="2000" dirty="0"/>
              <a:t>) Cropland, pasture</a:t>
            </a:r>
          </a:p>
          <a:p>
            <a:pPr marL="357188" lvl="1" indent="-88900">
              <a:buNone/>
            </a:pPr>
            <a:r>
              <a:rPr lang="en-US" sz="2000" dirty="0"/>
              <a:t>	(</a:t>
            </a:r>
            <a:r>
              <a:rPr lang="en-US" sz="2000" b="1" dirty="0"/>
              <a:t>LU2</a:t>
            </a:r>
            <a:r>
              <a:rPr lang="en-US" sz="2000" dirty="0"/>
              <a:t>) Cropland, pasture, converted rangeland </a:t>
            </a:r>
          </a:p>
          <a:p>
            <a:pPr marL="357188" lvl="1" indent="-88900">
              <a:buNone/>
            </a:pPr>
            <a:r>
              <a:rPr lang="en-US" sz="2000" dirty="0"/>
              <a:t>	(</a:t>
            </a:r>
            <a:r>
              <a:rPr lang="en-US" sz="2000" b="1" dirty="0"/>
              <a:t>LU3</a:t>
            </a:r>
            <a:r>
              <a:rPr lang="en-US" sz="2000" dirty="0"/>
              <a:t>) Cropland, pasture, converted rangeland, rangeland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FD6B29-CBC8-4725-855A-9FE5729C5CB4}"/>
              </a:ext>
            </a:extLst>
          </p:cNvPr>
          <p:cNvSpPr txBox="1"/>
          <p:nvPr/>
        </p:nvSpPr>
        <p:spPr>
          <a:xfrm>
            <a:off x="8229600" y="2216424"/>
            <a:ext cx="87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LU1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75058B-2E42-4E78-A888-03E2D78FA22E}"/>
              </a:ext>
            </a:extLst>
          </p:cNvPr>
          <p:cNvSpPr txBox="1"/>
          <p:nvPr/>
        </p:nvSpPr>
        <p:spPr>
          <a:xfrm>
            <a:off x="8232912" y="4008782"/>
            <a:ext cx="87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LU2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C7DF05-B690-49AE-BF0A-2BF888663CC0}"/>
              </a:ext>
            </a:extLst>
          </p:cNvPr>
          <p:cNvSpPr txBox="1"/>
          <p:nvPr/>
        </p:nvSpPr>
        <p:spPr>
          <a:xfrm>
            <a:off x="8222973" y="5814838"/>
            <a:ext cx="87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LU3</a:t>
            </a:r>
          </a:p>
        </p:txBody>
      </p:sp>
    </p:spTree>
    <p:extLst>
      <p:ext uri="{BB962C8B-B14F-4D97-AF65-F5344CB8AC3E}">
        <p14:creationId xmlns:p14="http://schemas.microsoft.com/office/powerpoint/2010/main" val="645206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6659498-07AA-4FDC-901F-0BE2DC58E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254" y="1452762"/>
            <a:ext cx="4669410" cy="21076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2E4A6E-EA05-42B3-AA2B-5F323C18A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Threshold friction velocity for sediment entrainment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6BE7F6-4EF2-4149-9BC9-F2DC9C171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03" y="1215072"/>
            <a:ext cx="6939849" cy="4910425"/>
          </a:xfrm>
        </p:spPr>
        <p:txBody>
          <a:bodyPr>
            <a:normAutofit/>
          </a:bodyPr>
          <a:lstStyle/>
          <a:p>
            <a:pPr marL="268288" indent="-268288">
              <a:lnSpc>
                <a:spcPct val="114000"/>
              </a:lnSpc>
              <a:spcBef>
                <a:spcPts val="0"/>
              </a:spcBef>
            </a:pPr>
            <a:r>
              <a:rPr lang="en-US" sz="2200" b="1" dirty="0"/>
              <a:t>Dynamic threshold based on soil texture</a:t>
            </a:r>
          </a:p>
          <a:p>
            <a:pPr marL="268288" indent="-268288">
              <a:lnSpc>
                <a:spcPct val="114000"/>
              </a:lnSpc>
              <a:spcBef>
                <a:spcPts val="0"/>
              </a:spcBef>
              <a:buNone/>
            </a:pPr>
            <a:r>
              <a:rPr lang="en-US" sz="2200" b="1" dirty="0"/>
              <a:t>   	</a:t>
            </a:r>
            <a:r>
              <a:rPr lang="en-US" sz="2000" dirty="0"/>
              <a:t>(</a:t>
            </a:r>
            <a:r>
              <a:rPr lang="en-US" sz="2000" i="1" dirty="0"/>
              <a:t>Iversen and White</a:t>
            </a:r>
            <a:r>
              <a:rPr lang="en-US" sz="2000" dirty="0"/>
              <a:t>, 1992/</a:t>
            </a:r>
            <a:r>
              <a:rPr lang="en-US" sz="2000" i="1" dirty="0" err="1"/>
              <a:t>Marticorena</a:t>
            </a:r>
            <a:r>
              <a:rPr lang="en-US" sz="2000" i="1" dirty="0"/>
              <a:t> and </a:t>
            </a:r>
            <a:r>
              <a:rPr lang="en-US" sz="2000" i="1" dirty="0" err="1"/>
              <a:t>Bergametti</a:t>
            </a:r>
            <a:r>
              <a:rPr lang="en-US" sz="2000" dirty="0"/>
              <a:t>, 1995;     </a:t>
            </a:r>
            <a:r>
              <a:rPr lang="en-US" sz="2000" i="1" dirty="0"/>
              <a:t>Shao and Lu</a:t>
            </a:r>
            <a:r>
              <a:rPr lang="en-US" sz="2000" dirty="0"/>
              <a:t>, 2000)</a:t>
            </a:r>
          </a:p>
          <a:p>
            <a:pPr marL="268288" indent="-268288">
              <a:lnSpc>
                <a:spcPct val="114000"/>
              </a:lnSpc>
            </a:pPr>
            <a:r>
              <a:rPr lang="en-US" sz="2200" dirty="0"/>
              <a:t>Corrections for </a:t>
            </a:r>
            <a:r>
              <a:rPr lang="en-US" sz="2200" b="1" dirty="0"/>
              <a:t>roughness element cover </a:t>
            </a:r>
            <a:r>
              <a:rPr lang="en-US" sz="2000" dirty="0"/>
              <a:t>(</a:t>
            </a:r>
            <a:r>
              <a:rPr lang="en-US" sz="2000" i="1" dirty="0" err="1"/>
              <a:t>Raupach</a:t>
            </a:r>
            <a:r>
              <a:rPr lang="en-US" sz="2000" i="1" dirty="0"/>
              <a:t> et al.</a:t>
            </a:r>
            <a:r>
              <a:rPr lang="en-US" sz="2000" dirty="0"/>
              <a:t>, 1993) </a:t>
            </a:r>
            <a:r>
              <a:rPr lang="en-US" sz="2200" dirty="0"/>
              <a:t>and </a:t>
            </a:r>
            <a:r>
              <a:rPr lang="en-US" sz="2200" b="1" dirty="0"/>
              <a:t>soil moisture </a:t>
            </a:r>
            <a:r>
              <a:rPr lang="en-US" sz="2000" dirty="0"/>
              <a:t>(</a:t>
            </a:r>
            <a:r>
              <a:rPr lang="en-US" sz="2000" dirty="0" err="1"/>
              <a:t>Fecan</a:t>
            </a:r>
            <a:r>
              <a:rPr lang="en-US" sz="2000" dirty="0"/>
              <a:t> et al., 1999)</a:t>
            </a:r>
          </a:p>
          <a:p>
            <a:pPr marL="268288" indent="-268288">
              <a:lnSpc>
                <a:spcPct val="114000"/>
              </a:lnSpc>
            </a:pPr>
            <a:r>
              <a:rPr lang="en-US" sz="2200" dirty="0"/>
              <a:t>Roughness element cover is based on </a:t>
            </a:r>
            <a:r>
              <a:rPr lang="en-US" sz="2200" b="1" dirty="0"/>
              <a:t>photosynthetic and non-photosynthetic vegetation</a:t>
            </a:r>
            <a:r>
              <a:rPr lang="en-US" sz="2200" dirty="0"/>
              <a:t> </a:t>
            </a:r>
            <a:r>
              <a:rPr lang="en-US" sz="2000" dirty="0"/>
              <a:t>(</a:t>
            </a:r>
            <a:r>
              <a:rPr lang="en-US" sz="2000" i="1" dirty="0" err="1"/>
              <a:t>Guerschman</a:t>
            </a:r>
            <a:r>
              <a:rPr lang="en-US" sz="2000" i="1" dirty="0"/>
              <a:t> et al.</a:t>
            </a:r>
            <a:r>
              <a:rPr lang="en-US" sz="2000" dirty="0"/>
              <a:t>, 2015)</a:t>
            </a:r>
          </a:p>
          <a:p>
            <a:pPr marL="536575" lvl="1" indent="-268288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Global coverage at 5km resolution on monthly basis</a:t>
            </a:r>
          </a:p>
          <a:p>
            <a:pPr marL="536575" lvl="1" indent="-268288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Vegetation input consistent between dust module and atmospheric/land-surface components in MONARCH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2F5970-C4CD-4082-ABA1-3DD272189EE0}"/>
              </a:ext>
            </a:extLst>
          </p:cNvPr>
          <p:cNvSpPr txBox="1"/>
          <p:nvPr/>
        </p:nvSpPr>
        <p:spPr>
          <a:xfrm>
            <a:off x="7218596" y="1081392"/>
            <a:ext cx="43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Roughness correction (</a:t>
            </a:r>
            <a:r>
              <a:rPr lang="en-US" i="1" dirty="0" err="1">
                <a:latin typeface="+mj-lt"/>
              </a:rPr>
              <a:t>Raupach</a:t>
            </a:r>
            <a:r>
              <a:rPr lang="en-US" i="1" dirty="0">
                <a:latin typeface="+mj-lt"/>
              </a:rPr>
              <a:t> et al., </a:t>
            </a:r>
            <a:r>
              <a:rPr lang="en-US" dirty="0">
                <a:latin typeface="+mj-lt"/>
              </a:rPr>
              <a:t>1993)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5C17A1-78D3-4922-820C-DF8AB63513EF}"/>
              </a:ext>
            </a:extLst>
          </p:cNvPr>
          <p:cNvSpPr txBox="1"/>
          <p:nvPr/>
        </p:nvSpPr>
        <p:spPr>
          <a:xfrm>
            <a:off x="7218596" y="3690332"/>
            <a:ext cx="385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+mj-lt"/>
              </a:rPr>
              <a:t>FoO</a:t>
            </a:r>
            <a:r>
              <a:rPr lang="en-US" dirty="0">
                <a:latin typeface="+mj-lt"/>
              </a:rPr>
              <a:t> of DOD &gt; 0.2 (</a:t>
            </a:r>
            <a:r>
              <a:rPr lang="en-US" i="1" dirty="0" err="1">
                <a:latin typeface="+mj-lt"/>
              </a:rPr>
              <a:t>Ginoux</a:t>
            </a:r>
            <a:r>
              <a:rPr lang="en-US" i="1" dirty="0">
                <a:latin typeface="+mj-lt"/>
              </a:rPr>
              <a:t> et al.</a:t>
            </a:r>
            <a:r>
              <a:rPr lang="en-US" dirty="0">
                <a:latin typeface="+mj-lt"/>
              </a:rPr>
              <a:t>, 2012)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EF1BA8-46B2-4FE6-AE0A-4523A87069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540" y="4042988"/>
            <a:ext cx="4669410" cy="2099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061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5C9957-C789-4259-8FF2-B5754B07A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03" y="1215072"/>
            <a:ext cx="8351206" cy="4910425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US" sz="2200" dirty="0"/>
              <a:t>Obtain a best-estimate by minimizing the error between model results and suit of measurements (</a:t>
            </a:r>
            <a:r>
              <a:rPr lang="en-US" sz="2200" i="1" dirty="0" err="1"/>
              <a:t>Cakmur</a:t>
            </a:r>
            <a:r>
              <a:rPr lang="en-US" sz="2200" i="1" dirty="0"/>
              <a:t> et al.</a:t>
            </a:r>
            <a:r>
              <a:rPr lang="en-US" sz="2200" dirty="0"/>
              <a:t>, 2006)</a:t>
            </a:r>
            <a:r>
              <a:rPr lang="en-US" sz="2200" dirty="0">
                <a:sym typeface="Wingdings" panose="05000000000000000000" pitchFamily="2" charset="2"/>
              </a:rPr>
              <a:t>   </a:t>
            </a:r>
          </a:p>
          <a:p>
            <a:pPr marL="533400" lvl="1" indent="-261938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DOD [AERONET, MODIS], dust concentration, dust deposition</a:t>
            </a:r>
          </a:p>
          <a:p>
            <a:pPr marL="268288" indent="0">
              <a:lnSpc>
                <a:spcPct val="100000"/>
              </a:lnSpc>
              <a:buNone/>
            </a:pPr>
            <a:r>
              <a:rPr lang="en-US" sz="2400" dirty="0">
                <a:sym typeface="Wingdings" panose="05000000000000000000" pitchFamily="2" charset="2"/>
              </a:rPr>
              <a:t> model optimization factor</a:t>
            </a:r>
            <a:endParaRPr lang="en-US" sz="2400" dirty="0"/>
          </a:p>
          <a:p>
            <a:pPr marL="268288" indent="-268288">
              <a:lnSpc>
                <a:spcPct val="100000"/>
              </a:lnSpc>
            </a:pPr>
            <a:r>
              <a:rPr lang="en-US" sz="2200" dirty="0">
                <a:solidFill>
                  <a:prstClr val="black"/>
                </a:solidFill>
              </a:rPr>
              <a:t>Evaluating spatial and temporal distribution of dust, relative amount of dust load and deposition, etc. to </a:t>
            </a:r>
            <a:r>
              <a:rPr lang="en-US" sz="2200" b="1" dirty="0">
                <a:solidFill>
                  <a:prstClr val="black"/>
                </a:solidFill>
              </a:rPr>
              <a:t>identify model weaknesses </a:t>
            </a:r>
            <a:r>
              <a:rPr lang="en-US" sz="2200" dirty="0">
                <a:solidFill>
                  <a:prstClr val="black"/>
                </a:solidFill>
              </a:rPr>
              <a:t>and </a:t>
            </a:r>
            <a:r>
              <a:rPr lang="en-US" sz="2200" b="1" dirty="0">
                <a:solidFill>
                  <a:prstClr val="black"/>
                </a:solidFill>
              </a:rPr>
              <a:t>test hypotheses</a:t>
            </a:r>
          </a:p>
          <a:p>
            <a:pPr marL="157162" indent="-342900">
              <a:lnSpc>
                <a:spcPct val="100000"/>
              </a:lnSpc>
            </a:pPr>
            <a:endParaRPr lang="en-US" sz="2400" dirty="0"/>
          </a:p>
          <a:p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47A44E4-CF2E-4231-99A2-17E435E425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t="13091" r="7002" b="12147"/>
          <a:stretch/>
        </p:blipFill>
        <p:spPr>
          <a:xfrm>
            <a:off x="6371487" y="4000114"/>
            <a:ext cx="5252326" cy="2234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066F87-B2E7-4B41-8A78-C4F36EFD4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Constraining the dust cycle with observations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C33B85-4D27-4A80-B583-C572225B95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"/>
          <a:stretch/>
        </p:blipFill>
        <p:spPr>
          <a:xfrm>
            <a:off x="8654587" y="1155971"/>
            <a:ext cx="3279913" cy="23950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654CACA-AC20-487F-8665-6D64FE378545}"/>
              </a:ext>
            </a:extLst>
          </p:cNvPr>
          <p:cNvSpPr txBox="1"/>
          <p:nvPr/>
        </p:nvSpPr>
        <p:spPr>
          <a:xfrm flipH="1">
            <a:off x="6701993" y="6246959"/>
            <a:ext cx="51411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/>
              <a:t>Climatological data: University of Miami Ocean Aerosol Network,               D. L. </a:t>
            </a:r>
            <a:r>
              <a:rPr lang="en-US" sz="1300" dirty="0" err="1"/>
              <a:t>Savoie</a:t>
            </a:r>
            <a:r>
              <a:rPr lang="en-US" sz="1300" dirty="0"/>
              <a:t> and J. M. Prospero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5F4CAC-9918-48BE-98D0-303FF7C72447}"/>
              </a:ext>
            </a:extLst>
          </p:cNvPr>
          <p:cNvSpPr txBox="1"/>
          <p:nvPr/>
        </p:nvSpPr>
        <p:spPr>
          <a:xfrm flipH="1">
            <a:off x="6965515" y="4066689"/>
            <a:ext cx="2164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Jeju</a:t>
            </a:r>
            <a:r>
              <a:rPr lang="en-US" sz="1600" dirty="0"/>
              <a:t>, Korea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A7CD0F-BF56-436A-A04F-1140C641C2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5" t="12086" r="6911" b="2875"/>
          <a:stretch/>
        </p:blipFill>
        <p:spPr>
          <a:xfrm>
            <a:off x="1493058" y="4033166"/>
            <a:ext cx="4752000" cy="23431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07E0C8-3D03-444A-9AAC-386181E5A63B}"/>
              </a:ext>
            </a:extLst>
          </p:cNvPr>
          <p:cNvSpPr txBox="1"/>
          <p:nvPr/>
        </p:nvSpPr>
        <p:spPr>
          <a:xfrm flipH="1">
            <a:off x="1906937" y="4066689"/>
            <a:ext cx="2164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Northern Africa</a:t>
            </a:r>
          </a:p>
        </p:txBody>
      </p:sp>
    </p:spTree>
    <p:extLst>
      <p:ext uri="{BB962C8B-B14F-4D97-AF65-F5344CB8AC3E}">
        <p14:creationId xmlns:p14="http://schemas.microsoft.com/office/powerpoint/2010/main" val="2882670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540344C-4214-4D84-BBDC-5E5C8F6D8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416" y="1056318"/>
            <a:ext cx="10512792" cy="24836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D76F0B-2AF1-4317-915A-C27E98824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Dust optical depth – MODIS and MONARCH (boreal spring)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62E3A-185A-4DE3-A869-094DC8FA5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416" y="4339496"/>
            <a:ext cx="10720269" cy="1722462"/>
          </a:xfrm>
        </p:spPr>
        <p:txBody>
          <a:bodyPr>
            <a:normAutofit/>
          </a:bodyPr>
          <a:lstStyle/>
          <a:p>
            <a:r>
              <a:rPr lang="en-US" sz="2400" dirty="0" err="1"/>
              <a:t>Spatio</a:t>
            </a:r>
            <a:r>
              <a:rPr lang="en-US" sz="2400" dirty="0"/>
              <a:t>-temporal co-location between MODIS and model data </a:t>
            </a:r>
          </a:p>
          <a:p>
            <a:r>
              <a:rPr lang="en-US" sz="2400" dirty="0"/>
              <a:t>Good agreement between model and observations</a:t>
            </a:r>
          </a:p>
          <a:p>
            <a:r>
              <a:rPr lang="en-US" sz="2400" dirty="0"/>
              <a:t>Slight northward shift of high DOD in N Africa;                                               underestimation of DOD in the Taklamakan Desert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DFCC4D-3746-484A-AA90-05FDAA9F4E9A}"/>
              </a:ext>
            </a:extLst>
          </p:cNvPr>
          <p:cNvSpPr txBox="1"/>
          <p:nvPr/>
        </p:nvSpPr>
        <p:spPr>
          <a:xfrm>
            <a:off x="10383308" y="2926044"/>
            <a:ext cx="1659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MODIS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312B0E-2974-4445-BD6E-C797F04FA761}"/>
              </a:ext>
            </a:extLst>
          </p:cNvPr>
          <p:cNvSpPr txBox="1"/>
          <p:nvPr/>
        </p:nvSpPr>
        <p:spPr>
          <a:xfrm>
            <a:off x="5372705" y="2926043"/>
            <a:ext cx="1659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EXP3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27CA73-00D7-4F44-9A1A-75122DE89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397" y="3680022"/>
            <a:ext cx="4265031" cy="53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30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5088</TotalTime>
  <Words>1166</Words>
  <Application>Microsoft Office PowerPoint</Application>
  <PresentationFormat>Widescreen</PresentationFormat>
  <Paragraphs>139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Tema de Office</vt:lpstr>
      <vt:lpstr>Natural and anthropogenic contributions to                   mineral dust aerosol</vt:lpstr>
      <vt:lpstr>Mineral soil dust – natural and anthropogenic</vt:lpstr>
      <vt:lpstr>Anthropogenic dust sources</vt:lpstr>
      <vt:lpstr>Dust from anthropogenic sources </vt:lpstr>
      <vt:lpstr>Advanced constraining using numerical experiments</vt:lpstr>
      <vt:lpstr>Anthropogenic land use</vt:lpstr>
      <vt:lpstr>Threshold friction velocity for sediment entrainment</vt:lpstr>
      <vt:lpstr>Constraining the dust cycle with observations</vt:lpstr>
      <vt:lpstr>Dust optical depth – MODIS and MONARCH (boreal spring)</vt:lpstr>
      <vt:lpstr>Dust optical depth – MODIS and MONARCH (boreal spring)</vt:lpstr>
      <vt:lpstr>Frequency of occurrence – MODIS and MONARCH</vt:lpstr>
      <vt:lpstr>Frequency of occurrence – MODIS and MONARCH</vt:lpstr>
      <vt:lpstr>Anthropogenic dust emission – preliminary results</vt:lpstr>
      <vt:lpstr>Regional anthropogenic contributions</vt:lpstr>
      <vt:lpstr>Regional anthropogenic contributions</vt:lpstr>
      <vt:lpstr>Anthropogenic dust effects</vt:lpstr>
      <vt:lpstr>Summary and outlook</vt:lpstr>
      <vt:lpstr>PowerPoint Presentation</vt:lpstr>
      <vt:lpstr>Regional anthropogenic contributions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BSC Slides v.1</dc:title>
  <dc:creator>BSC-CNS</dc:creator>
  <cp:lastModifiedBy>mklose</cp:lastModifiedBy>
  <cp:revision>848</cp:revision>
  <dcterms:created xsi:type="dcterms:W3CDTF">2016-07-07T10:13:32Z</dcterms:created>
  <dcterms:modified xsi:type="dcterms:W3CDTF">2019-11-19T07:01:35Z</dcterms:modified>
</cp:coreProperties>
</file>